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6" r:id="rId2"/>
    <p:sldId id="298" r:id="rId3"/>
    <p:sldId id="266" r:id="rId4"/>
    <p:sldId id="289" r:id="rId5"/>
    <p:sldId id="260" r:id="rId6"/>
    <p:sldId id="294" r:id="rId7"/>
    <p:sldId id="286" r:id="rId8"/>
    <p:sldId id="287" r:id="rId9"/>
    <p:sldId id="282" r:id="rId10"/>
    <p:sldId id="274" r:id="rId11"/>
    <p:sldId id="280" r:id="rId12"/>
    <p:sldId id="275" r:id="rId13"/>
    <p:sldId id="293" r:id="rId14"/>
    <p:sldId id="291" r:id="rId15"/>
    <p:sldId id="297" r:id="rId16"/>
    <p:sldId id="278" r:id="rId17"/>
    <p:sldId id="28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/>
    <p:restoredTop sz="94733"/>
  </p:normalViewPr>
  <p:slideViewPr>
    <p:cSldViewPr snapToGrid="0" snapToObjects="1">
      <p:cViewPr varScale="1">
        <p:scale>
          <a:sx n="117" d="100"/>
          <a:sy n="117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12E1A-F752-4A7F-A1F1-16DDE630BBBD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FE1DDE-A03E-4205-BE94-C88C3EBEE5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/>
            <a:t>Na </a:t>
          </a:r>
          <a:r>
            <a:rPr lang="en-US" sz="2500" dirty="0" err="1"/>
            <a:t>świecie</a:t>
          </a:r>
          <a:r>
            <a:rPr lang="en-US" sz="2500" dirty="0"/>
            <a:t> </a:t>
          </a:r>
          <a:r>
            <a:rPr lang="en-US" sz="2500" b="1" dirty="0"/>
            <a:t>322 </a:t>
          </a:r>
          <a:r>
            <a:rPr lang="en-US" sz="2500" b="1" dirty="0" err="1"/>
            <a:t>mln</a:t>
          </a:r>
          <a:r>
            <a:rPr lang="en-US" sz="2500" b="1" dirty="0"/>
            <a:t> </a:t>
          </a:r>
          <a:r>
            <a:rPr lang="en-US" sz="2500" b="1" dirty="0" err="1"/>
            <a:t>osób</a:t>
          </a:r>
          <a:r>
            <a:rPr lang="en-US" sz="2500" b="1" dirty="0"/>
            <a:t> </a:t>
          </a:r>
          <a:r>
            <a:rPr lang="en-US" sz="2500" dirty="0" err="1"/>
            <a:t>choruje</a:t>
          </a:r>
          <a:r>
            <a:rPr lang="en-US" sz="2500" dirty="0"/>
            <a:t> </a:t>
          </a:r>
          <a:r>
            <a:rPr lang="en-US" sz="2500" dirty="0" err="1"/>
            <a:t>na</a:t>
          </a:r>
          <a:r>
            <a:rPr lang="en-US" sz="2500" dirty="0"/>
            <a:t> </a:t>
          </a:r>
          <a:r>
            <a:rPr lang="en-US" sz="2500" dirty="0" err="1"/>
            <a:t>depresję</a:t>
          </a:r>
          <a:endParaRPr lang="en-US" sz="2500" dirty="0"/>
        </a:p>
      </dgm:t>
    </dgm:pt>
    <dgm:pt modelId="{61E2AE5B-36B5-4CBF-870E-88B6FC45B6AE}" type="parTrans" cxnId="{E1093F32-E6A1-498E-B465-57E2C1565555}">
      <dgm:prSet/>
      <dgm:spPr/>
      <dgm:t>
        <a:bodyPr/>
        <a:lstStyle/>
        <a:p>
          <a:endParaRPr lang="en-US"/>
        </a:p>
      </dgm:t>
    </dgm:pt>
    <dgm:pt modelId="{45738882-A6DD-4628-B389-42C083BAE90A}" type="sibTrans" cxnId="{E1093F32-E6A1-498E-B465-57E2C1565555}">
      <dgm:prSet/>
      <dgm:spPr/>
      <dgm:t>
        <a:bodyPr/>
        <a:lstStyle/>
        <a:p>
          <a:endParaRPr lang="en-US"/>
        </a:p>
      </dgm:t>
    </dgm:pt>
    <dgm:pt modelId="{92094173-6D0F-4B45-896F-164D2EACF4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2500" dirty="0"/>
            <a:t>W latach 2005 - 2015, liczba osób chorujących na depresję </a:t>
          </a:r>
          <a:r>
            <a:rPr lang="pl-PL" sz="2500" b="1" dirty="0"/>
            <a:t>wzrosła o 18,4%.</a:t>
          </a:r>
          <a:endParaRPr lang="en-US" sz="2500" dirty="0"/>
        </a:p>
      </dgm:t>
    </dgm:pt>
    <dgm:pt modelId="{810C5C43-E949-47C0-8DDD-D2862EC9F3C5}" type="parTrans" cxnId="{D3A0B128-0773-4F0B-AF46-7AF610AC7974}">
      <dgm:prSet/>
      <dgm:spPr/>
      <dgm:t>
        <a:bodyPr/>
        <a:lstStyle/>
        <a:p>
          <a:endParaRPr lang="en-US"/>
        </a:p>
      </dgm:t>
    </dgm:pt>
    <dgm:pt modelId="{00D557C7-A1C3-4FD1-9BBA-918C5F5217F6}" type="sibTrans" cxnId="{D3A0B128-0773-4F0B-AF46-7AF610AC7974}">
      <dgm:prSet/>
      <dgm:spPr/>
      <dgm:t>
        <a:bodyPr/>
        <a:lstStyle/>
        <a:p>
          <a:endParaRPr lang="en-US"/>
        </a:p>
      </dgm:t>
    </dgm:pt>
    <dgm:pt modelId="{2B8F77FA-88CF-4D1D-A019-13433B1D166C}" type="pres">
      <dgm:prSet presAssocID="{5B912E1A-F752-4A7F-A1F1-16DDE630BBBD}" presName="root" presStyleCnt="0">
        <dgm:presLayoutVars>
          <dgm:dir/>
          <dgm:resizeHandles val="exact"/>
        </dgm:presLayoutVars>
      </dgm:prSet>
      <dgm:spPr/>
    </dgm:pt>
    <dgm:pt modelId="{6044796B-EFEC-4F4A-82A5-3BD418C44F79}" type="pres">
      <dgm:prSet presAssocID="{F2FE1DDE-A03E-4205-BE94-C88C3EBEE577}" presName="compNode" presStyleCnt="0"/>
      <dgm:spPr/>
    </dgm:pt>
    <dgm:pt modelId="{4984FACD-3F25-4C01-BCFF-322B17C1BE1F}" type="pres">
      <dgm:prSet presAssocID="{F2FE1DDE-A03E-4205-BE94-C88C3EBEE577}" presName="iconRect" presStyleLbl="node1" presStyleIdx="0" presStyleCnt="2" custScaleX="132692" custScaleY="1364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frica and Europe"/>
        </a:ext>
      </dgm:extLst>
    </dgm:pt>
    <dgm:pt modelId="{EF3FE856-148F-46A5-9DF9-2015C97F523C}" type="pres">
      <dgm:prSet presAssocID="{F2FE1DDE-A03E-4205-BE94-C88C3EBEE577}" presName="spaceRect" presStyleCnt="0"/>
      <dgm:spPr/>
    </dgm:pt>
    <dgm:pt modelId="{8D26730F-5D8F-4DB8-949E-F32672EF1BD6}" type="pres">
      <dgm:prSet presAssocID="{F2FE1DDE-A03E-4205-BE94-C88C3EBEE577}" presName="textRect" presStyleLbl="revTx" presStyleIdx="0" presStyleCnt="2">
        <dgm:presLayoutVars>
          <dgm:chMax val="1"/>
          <dgm:chPref val="1"/>
        </dgm:presLayoutVars>
      </dgm:prSet>
      <dgm:spPr/>
    </dgm:pt>
    <dgm:pt modelId="{2B2651DE-16C9-43F5-A662-E669EB1607AB}" type="pres">
      <dgm:prSet presAssocID="{45738882-A6DD-4628-B389-42C083BAE90A}" presName="sibTrans" presStyleCnt="0"/>
      <dgm:spPr/>
    </dgm:pt>
    <dgm:pt modelId="{7C677649-23CE-4237-BBB8-70DB7E0BAF44}" type="pres">
      <dgm:prSet presAssocID="{92094173-6D0F-4B45-896F-164D2EACF456}" presName="compNode" presStyleCnt="0"/>
      <dgm:spPr/>
    </dgm:pt>
    <dgm:pt modelId="{3747765C-FA76-47A2-BB9B-64A0AF12900E}" type="pres">
      <dgm:prSet presAssocID="{92094173-6D0F-4B45-896F-164D2EACF456}" presName="iconRect" presStyleLbl="node1" presStyleIdx="1" presStyleCnt="2" custScaleX="103239" custScaleY="12700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8814F1B-2601-4E42-B764-B59CE9D7A8B5}" type="pres">
      <dgm:prSet presAssocID="{92094173-6D0F-4B45-896F-164D2EACF456}" presName="spaceRect" presStyleCnt="0"/>
      <dgm:spPr/>
    </dgm:pt>
    <dgm:pt modelId="{DA4589ED-F6CB-4D7D-934F-7132D2595F34}" type="pres">
      <dgm:prSet presAssocID="{92094173-6D0F-4B45-896F-164D2EACF45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8EC3A02-DE85-4620-80AC-0ABB49C8DA72}" type="presOf" srcId="{F2FE1DDE-A03E-4205-BE94-C88C3EBEE577}" destId="{8D26730F-5D8F-4DB8-949E-F32672EF1BD6}" srcOrd="0" destOrd="0" presId="urn:microsoft.com/office/officeart/2018/2/layout/IconLabelList"/>
    <dgm:cxn modelId="{D3A0B128-0773-4F0B-AF46-7AF610AC7974}" srcId="{5B912E1A-F752-4A7F-A1F1-16DDE630BBBD}" destId="{92094173-6D0F-4B45-896F-164D2EACF456}" srcOrd="1" destOrd="0" parTransId="{810C5C43-E949-47C0-8DDD-D2862EC9F3C5}" sibTransId="{00D557C7-A1C3-4FD1-9BBA-918C5F5217F6}"/>
    <dgm:cxn modelId="{E1093F32-E6A1-498E-B465-57E2C1565555}" srcId="{5B912E1A-F752-4A7F-A1F1-16DDE630BBBD}" destId="{F2FE1DDE-A03E-4205-BE94-C88C3EBEE577}" srcOrd="0" destOrd="0" parTransId="{61E2AE5B-36B5-4CBF-870E-88B6FC45B6AE}" sibTransId="{45738882-A6DD-4628-B389-42C083BAE90A}"/>
    <dgm:cxn modelId="{D7B99A4A-339C-4997-B0D4-5F35EB7F0343}" type="presOf" srcId="{92094173-6D0F-4B45-896F-164D2EACF456}" destId="{DA4589ED-F6CB-4D7D-934F-7132D2595F34}" srcOrd="0" destOrd="0" presId="urn:microsoft.com/office/officeart/2018/2/layout/IconLabelList"/>
    <dgm:cxn modelId="{AA5CA5C1-591F-4084-9116-77F27E988B0E}" type="presOf" srcId="{5B912E1A-F752-4A7F-A1F1-16DDE630BBBD}" destId="{2B8F77FA-88CF-4D1D-A019-13433B1D166C}" srcOrd="0" destOrd="0" presId="urn:microsoft.com/office/officeart/2018/2/layout/IconLabelList"/>
    <dgm:cxn modelId="{290221CE-6CD3-4B9B-8C15-32DE782A613F}" type="presParOf" srcId="{2B8F77FA-88CF-4D1D-A019-13433B1D166C}" destId="{6044796B-EFEC-4F4A-82A5-3BD418C44F79}" srcOrd="0" destOrd="0" presId="urn:microsoft.com/office/officeart/2018/2/layout/IconLabelList"/>
    <dgm:cxn modelId="{22184427-C204-411C-B6C9-4C7400988F9F}" type="presParOf" srcId="{6044796B-EFEC-4F4A-82A5-3BD418C44F79}" destId="{4984FACD-3F25-4C01-BCFF-322B17C1BE1F}" srcOrd="0" destOrd="0" presId="urn:microsoft.com/office/officeart/2018/2/layout/IconLabelList"/>
    <dgm:cxn modelId="{2D4C0322-D817-4FB7-85CA-A2EE9A497B21}" type="presParOf" srcId="{6044796B-EFEC-4F4A-82A5-3BD418C44F79}" destId="{EF3FE856-148F-46A5-9DF9-2015C97F523C}" srcOrd="1" destOrd="0" presId="urn:microsoft.com/office/officeart/2018/2/layout/IconLabelList"/>
    <dgm:cxn modelId="{DD794941-418E-49DF-8F9B-8FD15CFF8EE0}" type="presParOf" srcId="{6044796B-EFEC-4F4A-82A5-3BD418C44F79}" destId="{8D26730F-5D8F-4DB8-949E-F32672EF1BD6}" srcOrd="2" destOrd="0" presId="urn:microsoft.com/office/officeart/2018/2/layout/IconLabelList"/>
    <dgm:cxn modelId="{801A6DD6-1A7C-43DD-8892-68D94394F13E}" type="presParOf" srcId="{2B8F77FA-88CF-4D1D-A019-13433B1D166C}" destId="{2B2651DE-16C9-43F5-A662-E669EB1607AB}" srcOrd="1" destOrd="0" presId="urn:microsoft.com/office/officeart/2018/2/layout/IconLabelList"/>
    <dgm:cxn modelId="{C944E609-B019-45D7-ADEB-23EE0983A8F1}" type="presParOf" srcId="{2B8F77FA-88CF-4D1D-A019-13433B1D166C}" destId="{7C677649-23CE-4237-BBB8-70DB7E0BAF44}" srcOrd="2" destOrd="0" presId="urn:microsoft.com/office/officeart/2018/2/layout/IconLabelList"/>
    <dgm:cxn modelId="{8A7D3192-2CA2-400E-8B15-B4F472CB410C}" type="presParOf" srcId="{7C677649-23CE-4237-BBB8-70DB7E0BAF44}" destId="{3747765C-FA76-47A2-BB9B-64A0AF12900E}" srcOrd="0" destOrd="0" presId="urn:microsoft.com/office/officeart/2018/2/layout/IconLabelList"/>
    <dgm:cxn modelId="{9F9FC8BE-9B19-47E2-ADFC-02E12FE88415}" type="presParOf" srcId="{7C677649-23CE-4237-BBB8-70DB7E0BAF44}" destId="{78814F1B-2601-4E42-B764-B59CE9D7A8B5}" srcOrd="1" destOrd="0" presId="urn:microsoft.com/office/officeart/2018/2/layout/IconLabelList"/>
    <dgm:cxn modelId="{66B3B554-E994-49F8-8F8C-FBC057126E5E}" type="presParOf" srcId="{7C677649-23CE-4237-BBB8-70DB7E0BAF44}" destId="{DA4589ED-F6CB-4D7D-934F-7132D2595F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4FACD-3F25-4C01-BCFF-322B17C1BE1F}">
      <dsp:nvSpPr>
        <dsp:cNvPr id="0" name=""/>
        <dsp:cNvSpPr/>
      </dsp:nvSpPr>
      <dsp:spPr>
        <a:xfrm>
          <a:off x="1791076" y="804524"/>
          <a:ext cx="2579532" cy="2652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6730F-5D8F-4DB8-949E-F32672EF1BD6}">
      <dsp:nvSpPr>
        <dsp:cNvPr id="0" name=""/>
        <dsp:cNvSpPr/>
      </dsp:nvSpPr>
      <dsp:spPr>
        <a:xfrm>
          <a:off x="920843" y="3651950"/>
          <a:ext cx="432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 </a:t>
          </a:r>
          <a:r>
            <a:rPr lang="en-US" sz="2500" kern="1200" dirty="0" err="1"/>
            <a:t>świecie</a:t>
          </a:r>
          <a:r>
            <a:rPr lang="en-US" sz="2500" kern="1200" dirty="0"/>
            <a:t> </a:t>
          </a:r>
          <a:r>
            <a:rPr lang="en-US" sz="2500" b="1" kern="1200" dirty="0"/>
            <a:t>322 </a:t>
          </a:r>
          <a:r>
            <a:rPr lang="en-US" sz="2500" b="1" kern="1200" dirty="0" err="1"/>
            <a:t>mln</a:t>
          </a:r>
          <a:r>
            <a:rPr lang="en-US" sz="2500" b="1" kern="1200" dirty="0"/>
            <a:t> </a:t>
          </a:r>
          <a:r>
            <a:rPr lang="en-US" sz="2500" b="1" kern="1200" dirty="0" err="1"/>
            <a:t>osób</a:t>
          </a:r>
          <a:r>
            <a:rPr lang="en-US" sz="2500" b="1" kern="1200" dirty="0"/>
            <a:t> </a:t>
          </a:r>
          <a:r>
            <a:rPr lang="en-US" sz="2500" kern="1200" dirty="0" err="1"/>
            <a:t>choruje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depresję</a:t>
          </a:r>
          <a:endParaRPr lang="en-US" sz="2500" kern="1200" dirty="0"/>
        </a:p>
      </dsp:txBody>
      <dsp:txXfrm>
        <a:off x="920843" y="3651950"/>
        <a:ext cx="4320000" cy="1168945"/>
      </dsp:txXfrm>
    </dsp:sp>
    <dsp:sp modelId="{3747765C-FA76-47A2-BB9B-64A0AF12900E}">
      <dsp:nvSpPr>
        <dsp:cNvPr id="0" name=""/>
        <dsp:cNvSpPr/>
      </dsp:nvSpPr>
      <dsp:spPr>
        <a:xfrm>
          <a:off x="7153359" y="850281"/>
          <a:ext cx="2006966" cy="246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589ED-F6CB-4D7D-934F-7132D2595F34}">
      <dsp:nvSpPr>
        <dsp:cNvPr id="0" name=""/>
        <dsp:cNvSpPr/>
      </dsp:nvSpPr>
      <dsp:spPr>
        <a:xfrm>
          <a:off x="5996843" y="3606193"/>
          <a:ext cx="432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W latach 2005 - 2015, liczba osób chorujących na depresję </a:t>
          </a:r>
          <a:r>
            <a:rPr lang="pl-PL" sz="2500" b="1" kern="1200" dirty="0"/>
            <a:t>wzrosła o 18,4%.</a:t>
          </a:r>
          <a:endParaRPr lang="en-US" sz="2500" kern="1200" dirty="0"/>
        </a:p>
      </dsp:txBody>
      <dsp:txXfrm>
        <a:off x="5996843" y="3606193"/>
        <a:ext cx="4320000" cy="116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3D1D-B8D8-5140-AA46-4A547782E5ED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D49E-19CA-1840-9ED7-DC77B3C42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1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891A-3530-BD49-B6A1-0C9A4708F7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95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Kinurenina</a:t>
            </a:r>
            <a:r>
              <a:rPr lang="pl-PL" dirty="0"/>
              <a:t> – </a:t>
            </a:r>
            <a:r>
              <a:rPr lang="pl-PL" dirty="0" err="1"/>
              <a:t>metobolit</a:t>
            </a:r>
            <a:r>
              <a:rPr lang="pl-PL" dirty="0"/>
              <a:t> tryptofanu -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3-hydroksykinurenina zwiększa stres oksydacyjny działający na OUN, zwiększając produkcję ROS, przyczyniając się do apoptozy neuronów i zaburzania funkcji receptorów serotoninergicznych 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noradrenergicznyc</a:t>
            </a:r>
            <a:endParaRPr lang="pl-PL" dirty="0"/>
          </a:p>
          <a:p>
            <a:endParaRPr lang="pl-PL" dirty="0"/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Inną drogą, którą cytokiny oddziałują na stężenie serotoniny, jest wpływ na metabolizm enzymów szlaku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kinureninowego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 którym metabolizowany jest tryptofan, prekursor serotoniny. Interferon alfa, IFN-beta, TNF-alfa i IFN-gamma podwyższają aktywność 2,3-dioksygenazy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indoleaminy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enzymu biorącego udział w przemianie tryptofanu w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kinureninę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kwas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chinolinowy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3-hydroksy-kinureninę, tym samym przesuwając tryptofan ze szlaku produkcji serotoniny, zmniejszając jej stężenie i zwiększając stężenie niekorzystnie działających na OUN metabolitów tryptofanu (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Wichers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2004;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2011).</a:t>
            </a:r>
            <a:br>
              <a:rPr lang="pl-PL" dirty="0"/>
            </a:b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D49E-19CA-1840-9ED7-DC77B3C42A5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89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D49E-19CA-1840-9ED7-DC77B3C42A5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12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↑ aktywność </a:t>
            </a:r>
            <a:r>
              <a:rPr lang="pl-PL" sz="1200" dirty="0" err="1"/>
              <a:t>hrzbietowo</a:t>
            </a:r>
            <a:r>
              <a:rPr lang="pl-PL" sz="1200" dirty="0"/>
              <a:t>-bocznej kory przedczołowej – odpowiedzialna za funkcjonowanie wykonawcze i elastyczność poznawcza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↑ aktywność sieci standardowej aktywności mózgu (DMN) – odpowiedzialna za myśli i rozmyślania o sobie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D49E-19CA-1840-9ED7-DC77B3C42A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68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D49E-19CA-1840-9ED7-DC77B3C42A5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5D49E-19CA-1840-9ED7-DC77B3C42A5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98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598A-0D5D-E443-AFD2-25343637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C3A42-F8BD-3842-81B3-72B2CDED4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9F01-EA9C-2C4C-8BF1-4B1FC40A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00F9F-D103-EE44-A434-752BFBE2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6A3F5-2399-E149-9336-55937164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37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E2CF-9EDE-DB4F-9ABA-32E68DB6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DEBB1-9BAA-3346-BCE0-9B27517EE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4EFD-BB48-5A46-9010-840E09C7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0C193-88D9-5545-BECA-68877A1E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FBE53-CE11-734D-9F24-4C1CC032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22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0010A-B5FC-814E-AB4F-AFB80C656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FEBC6-A97D-4646-9CA4-19BDAF91B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9F9B-2C74-0D41-AFD9-3E70F17A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ABD9-1CB6-9E4F-A16A-D5DEA133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A552-A1C5-6242-897A-1399AA80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0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CF91-7383-AB42-B1F0-51C70470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5C66-1D2F-464C-AF9E-7D3C2649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5C78-7A67-F646-B39A-62302CE1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2EB0-8B01-E946-BD9F-441EE865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A8FC9-7C1A-0545-8DE8-F3F76AD3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51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5E10-3A0D-5043-BFA6-78369A87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C7A42-18E6-FD44-8C82-DC8EF675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484D-B698-E04A-B802-CEC7C127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9362B-E7D2-8B42-AE89-74BE2B4F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47BBE-89E6-4345-9968-512BF6FC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9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7A9A-183F-FF44-AC56-1563ABC4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7F2B-9A10-8146-BD15-F6732B9C7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E0B6-B55D-CE40-BA90-D9314A3DA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E7B4-88EE-9345-B154-BDA719F8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A9B2-C141-6241-AB3A-31B18424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490E1-627E-3640-984F-19671ADF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9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156B-9619-A04C-BC79-FEBD5B96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10D3C-5083-3E4A-8810-4F564DE28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7F72E-1FAC-B04D-9B69-838917876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6AC6E-B92D-F247-96A8-3FA94ADBB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08320-D25A-1346-82AF-F929055EE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F153B-59EE-FC41-A767-A71E94DF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C93D0-22BA-EA48-AD5A-D8FBC562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278E8-7344-AF40-A6D2-80473FCC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21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8786-B2BA-AE40-89A7-60E96EB9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AFD0F-0CB5-CF41-AE9B-FA79D1DD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DE8F1-BB3C-BD4C-9F1B-70E5231A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B64F3-2198-AC49-96FF-05D4D01C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04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141BF-006E-9E4B-9E42-7D9AB15A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894ED-99A8-3C48-9DD2-14258AC9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94D31-AD43-924C-853C-401C6A68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2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4196-F364-6944-997C-8A2709A9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5219-A407-0E43-8C46-7C37C5C8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16B0C-56AB-BA4D-93A6-D48CF5A0F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5E554-7683-2C4D-9A78-6FF2BEB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7739-B664-AC44-A3A9-760D26D0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5B845-0932-F84F-A385-EB5A0EE9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84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F610-B58C-F849-9C9B-CFB88ED1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76339-124A-284B-AA69-155791445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1EFC-898F-5A4B-AC32-48007FF31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E051E-3BCD-EB4D-961A-1DE1C39C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73A64-BEA1-4749-90B6-B4096B70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1E0A2-3AA9-0440-BB0C-D22EF8CB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61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8F2B9-61CB-0A4B-9C9E-336E6508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D8DAA-D208-1049-A92D-081FDF45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FE97-E189-7343-B3B8-8B5F55641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1E7B-88AC-3944-8209-62DA252F887F}" type="datetimeFigureOut">
              <a:rPr lang="pl-PL" smtClean="0"/>
              <a:t>28.11.2019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9DDBF-472F-344F-A36D-DBC75ADB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C33A-DE9E-FC46-893F-D5368ABE9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F6C8C-4BE4-B04D-84C5-C7E9849101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9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D614-FB68-7E4B-AEA3-CE4B9008C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Probiotyki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– przyszłość leczenia depresji?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FF33D-4617-AD4A-BC5A-D6701A853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747" y="4079874"/>
            <a:ext cx="10436506" cy="2292049"/>
          </a:xfrm>
        </p:spPr>
        <p:txBody>
          <a:bodyPr>
            <a:normAutofit fontScale="92500" lnSpcReduction="20000"/>
          </a:bodyPr>
          <a:lstStyle/>
          <a:p>
            <a:r>
              <a:rPr lang="pl-PL" u="sng" dirty="0"/>
              <a:t>mgr inż. Maria Szmidt, </a:t>
            </a:r>
            <a:r>
              <a:rPr lang="pl-PL" dirty="0"/>
              <a:t>mgr Dominika Granda, dr inż. Ewa Sicińska, </a:t>
            </a:r>
          </a:p>
          <a:p>
            <a:r>
              <a:rPr lang="pl-PL" dirty="0"/>
              <a:t>dr hab. Joanna Kałuża, prof. SGGW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Katedra Żywienia Człowieka, Szkoła Główna Gospodarstwa Wiejskiego </a:t>
            </a:r>
          </a:p>
          <a:p>
            <a:r>
              <a:rPr lang="pl-PL" dirty="0"/>
              <a:t>w Warszawie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00606D2-047D-7C4F-ADD0-144EA9D1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2" y="167031"/>
            <a:ext cx="1910664" cy="19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74C3841B-765F-2A49-AA76-C09BEE70B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4" r="-3" b="24172"/>
          <a:stretch/>
        </p:blipFill>
        <p:spPr>
          <a:xfrm>
            <a:off x="8586350" y="5108029"/>
            <a:ext cx="4132069" cy="1624281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201F5-78C0-544E-B219-29A73FFEF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86"/>
          <a:stretch/>
        </p:blipFill>
        <p:spPr>
          <a:xfrm>
            <a:off x="7514829" y="2752782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36B84-280C-6844-B71E-186DEC25C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0"/>
          <a:stretch/>
        </p:blipFill>
        <p:spPr>
          <a:xfrm>
            <a:off x="5802086" y="-69247"/>
            <a:ext cx="6655652" cy="2803493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0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38" y="347843"/>
            <a:ext cx="5707565" cy="1325563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000000"/>
                </a:solidFill>
              </a:rPr>
              <a:t>Depresja a układ </a:t>
            </a:r>
            <a:r>
              <a:rPr lang="pl-PL" sz="3600" b="1" u="sng" dirty="0" err="1">
                <a:solidFill>
                  <a:srgbClr val="000000"/>
                </a:solidFill>
              </a:rPr>
              <a:t>endokrynny</a:t>
            </a:r>
            <a:endParaRPr lang="pl-PL" sz="3600" b="1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911A-1284-724D-BAF8-5B2E1A59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33" y="1895573"/>
            <a:ext cx="6327090" cy="2507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Pacjenci chorzy na depresję wykazują rozregulowanie:</a:t>
            </a:r>
          </a:p>
          <a:p>
            <a:r>
              <a:rPr lang="pl-PL" sz="2400" dirty="0">
                <a:solidFill>
                  <a:srgbClr val="000000"/>
                </a:solidFill>
              </a:rPr>
              <a:t>osi HPA – </a:t>
            </a:r>
            <a:r>
              <a:rPr lang="pl-PL" sz="2400" dirty="0" err="1">
                <a:solidFill>
                  <a:srgbClr val="000000"/>
                </a:solidFill>
              </a:rPr>
              <a:t>podwzgórze-przysadka-nadnercza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osi HPT – </a:t>
            </a:r>
            <a:r>
              <a:rPr lang="pl-PL" sz="2400" dirty="0" err="1">
                <a:solidFill>
                  <a:srgbClr val="000000"/>
                </a:solidFill>
              </a:rPr>
              <a:t>podwzgórze-przysadka-tarczyca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</a:rPr>
              <a:t>osi HPG - </a:t>
            </a:r>
            <a:r>
              <a:rPr lang="pl-PL" sz="2400" dirty="0" err="1">
                <a:solidFill>
                  <a:srgbClr val="000000"/>
                </a:solidFill>
              </a:rPr>
              <a:t>podwzgórze-przysadka-gonady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0000"/>
              </a:solidFill>
            </a:endParaRPr>
          </a:p>
          <a:p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8060BB0-F212-5C4B-9A95-33A9B4E0C62C}"/>
              </a:ext>
            </a:extLst>
          </p:cNvPr>
          <p:cNvSpPr/>
          <p:nvPr/>
        </p:nvSpPr>
        <p:spPr>
          <a:xfrm rot="5400000">
            <a:off x="3044244" y="2039916"/>
            <a:ext cx="843341" cy="5707564"/>
          </a:xfrm>
          <a:prstGeom prst="rightBrace">
            <a:avLst>
              <a:gd name="adj1" fmla="val 228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C2865-8B59-F449-9EDE-7C4368C8E254}"/>
              </a:ext>
            </a:extLst>
          </p:cNvPr>
          <p:cNvSpPr txBox="1"/>
          <p:nvPr/>
        </p:nvSpPr>
        <p:spPr>
          <a:xfrm>
            <a:off x="2155465" y="5433990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400" dirty="0"/>
              <a:t>leczenie farmakologiczne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BFC3E-EC38-A541-BAB2-05DCF410FFD2}"/>
              </a:ext>
            </a:extLst>
          </p:cNvPr>
          <p:cNvSpPr txBox="1"/>
          <p:nvPr/>
        </p:nvSpPr>
        <p:spPr>
          <a:xfrm>
            <a:off x="6663900" y="6401450"/>
            <a:ext cx="31895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(Howland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 2010)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60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85" y="-11299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Mikrobiota</a:t>
            </a:r>
            <a:r>
              <a:rPr lang="pl-PL" sz="4000" b="1" dirty="0"/>
              <a:t> vs. układ </a:t>
            </a:r>
            <a:r>
              <a:rPr lang="pl-PL" sz="4000" b="1" dirty="0" err="1"/>
              <a:t>endokrynny</a:t>
            </a:r>
            <a:r>
              <a:rPr lang="pl-PL" sz="4000" b="1" dirty="0"/>
              <a:t> vs. depresja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A63658-6B0E-FB4C-8385-BD8BBF6DE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22053"/>
              </p:ext>
            </p:extLst>
          </p:nvPr>
        </p:nvGraphicFramePr>
        <p:xfrm>
          <a:off x="319315" y="1034393"/>
          <a:ext cx="11408228" cy="527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317">
                  <a:extLst>
                    <a:ext uri="{9D8B030D-6E8A-4147-A177-3AD203B41FA5}">
                      <a16:colId xmlns:a16="http://schemas.microsoft.com/office/drawing/2014/main" val="2918759695"/>
                    </a:ext>
                  </a:extLst>
                </a:gridCol>
                <a:gridCol w="2314713">
                  <a:extLst>
                    <a:ext uri="{9D8B030D-6E8A-4147-A177-3AD203B41FA5}">
                      <a16:colId xmlns:a16="http://schemas.microsoft.com/office/drawing/2014/main" val="2411735088"/>
                    </a:ext>
                  </a:extLst>
                </a:gridCol>
                <a:gridCol w="2141503">
                  <a:extLst>
                    <a:ext uri="{9D8B030D-6E8A-4147-A177-3AD203B41FA5}">
                      <a16:colId xmlns:a16="http://schemas.microsoft.com/office/drawing/2014/main" val="1657329313"/>
                    </a:ext>
                  </a:extLst>
                </a:gridCol>
                <a:gridCol w="3076049">
                  <a:extLst>
                    <a:ext uri="{9D8B030D-6E8A-4147-A177-3AD203B41FA5}">
                      <a16:colId xmlns:a16="http://schemas.microsoft.com/office/drawing/2014/main" val="213466119"/>
                    </a:ext>
                  </a:extLst>
                </a:gridCol>
                <a:gridCol w="2281646">
                  <a:extLst>
                    <a:ext uri="{9D8B030D-6E8A-4147-A177-3AD203B41FA5}">
                      <a16:colId xmlns:a16="http://schemas.microsoft.com/office/drawing/2014/main" val="366401049"/>
                    </a:ext>
                  </a:extLst>
                </a:gridCol>
              </a:tblGrid>
              <a:tr h="879660"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Autor, 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Rodzaj badania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Grupa badana,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Interwencja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/>
                        <a:t>Wynik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708230"/>
                  </a:ext>
                </a:extLst>
              </a:tr>
              <a:tr h="4394156">
                <a:tc>
                  <a:txBody>
                    <a:bodyPr/>
                    <a:lstStyle/>
                    <a:p>
                      <a:r>
                        <a:rPr lang="pl-PL" sz="2200" dirty="0" err="1"/>
                        <a:t>Kazemi</a:t>
                      </a:r>
                      <a:r>
                        <a:rPr lang="pl-PL" sz="2200" dirty="0"/>
                        <a:t> </a:t>
                      </a:r>
                    </a:p>
                    <a:p>
                      <a:r>
                        <a:rPr lang="pl-PL" sz="2200" dirty="0"/>
                        <a:t>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/>
                        <a:t>Randomizowane z podwójnie ślepą próbą, kontrolowane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/>
                        <a:t>Pacjenci z depresją (BDI), </a:t>
                      </a:r>
                    </a:p>
                    <a:p>
                      <a:r>
                        <a:rPr lang="pl-PL" sz="2200" dirty="0"/>
                        <a:t>GB1: 28</a:t>
                      </a:r>
                    </a:p>
                    <a:p>
                      <a:r>
                        <a:rPr lang="pl-PL" sz="2200" dirty="0"/>
                        <a:t>GB2: 27</a:t>
                      </a:r>
                    </a:p>
                    <a:p>
                      <a:r>
                        <a:rPr lang="pl-PL" sz="2200" dirty="0"/>
                        <a:t>GK: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GB1: </a:t>
                      </a:r>
                      <a:r>
                        <a:rPr lang="pl-PL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probiotyk</a:t>
                      </a:r>
                      <a:r>
                        <a:rPr lang="pl-PL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pl-PL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Helveticus</a:t>
                      </a:r>
                      <a:r>
                        <a:rPr lang="pl-PL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R0052 i </a:t>
                      </a:r>
                    </a:p>
                    <a:p>
                      <a:r>
                        <a:rPr lang="pl-PL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pl-PL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longum</a:t>
                      </a:r>
                      <a:r>
                        <a:rPr lang="pl-PL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R0175 </a:t>
                      </a:r>
                    </a:p>
                    <a:p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GB2: </a:t>
                      </a:r>
                      <a:r>
                        <a:rPr lang="pl-P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prebiotyk </a:t>
                      </a:r>
                      <a:r>
                        <a:rPr lang="pl-PL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galaktooligosacharyd</a:t>
                      </a:r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GK: </a:t>
                      </a:r>
                      <a:r>
                        <a:rPr lang="pl-PL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tygodni</a:t>
                      </a:r>
                      <a:endParaRPr lang="pl-PL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b="1" dirty="0">
                          <a:solidFill>
                            <a:srgbClr val="FF0000"/>
                          </a:solidFill>
                        </a:rPr>
                        <a:t>↓</a:t>
                      </a:r>
                      <a:r>
                        <a:rPr lang="pl-PL" sz="2200" dirty="0"/>
                        <a:t>Kortyzolu w moczu </a:t>
                      </a:r>
                      <a:r>
                        <a:rPr lang="pl-PL" sz="2200" b="1" dirty="0">
                          <a:solidFill>
                            <a:srgbClr val="FF0000"/>
                          </a:solidFill>
                        </a:rPr>
                        <a:t>o 20% i 19% </a:t>
                      </a:r>
                      <a:r>
                        <a:rPr lang="pl-PL" sz="2200" dirty="0"/>
                        <a:t>w grupie przyjmującej </a:t>
                      </a:r>
                      <a:r>
                        <a:rPr lang="pl-PL" sz="2200" b="1" dirty="0" err="1">
                          <a:solidFill>
                            <a:srgbClr val="FF0000"/>
                          </a:solidFill>
                        </a:rPr>
                        <a:t>probiotyk</a:t>
                      </a:r>
                      <a:r>
                        <a:rPr lang="pl-PL" sz="2200" b="1" dirty="0">
                          <a:solidFill>
                            <a:srgbClr val="FF0000"/>
                          </a:solidFill>
                        </a:rPr>
                        <a:t> i prebiotyk </a:t>
                      </a:r>
                      <a:r>
                        <a:rPr lang="pl-PL" sz="2200" dirty="0"/>
                        <a:t>vs. GK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/>
                        <a:t>P&gt;0,05, lecz uważany za istotny klinicznie</a:t>
                      </a:r>
                    </a:p>
                    <a:p>
                      <a:r>
                        <a:rPr lang="pl-PL" sz="2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7883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AA3462-A8F2-5742-BFB9-1427D38071DF}"/>
              </a:ext>
            </a:extLst>
          </p:cNvPr>
          <p:cNvSpPr txBox="1"/>
          <p:nvPr/>
        </p:nvSpPr>
        <p:spPr>
          <a:xfrm>
            <a:off x="319315" y="6308209"/>
            <a:ext cx="1140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*</a:t>
            </a:r>
            <a:r>
              <a:rPr lang="pl-PL" dirty="0"/>
              <a:t> - jednoczesna istotna poprawa wyniku testu BDI; </a:t>
            </a:r>
            <a:r>
              <a:rPr lang="pl-PL" b="1" dirty="0"/>
              <a:t>BDI</a:t>
            </a:r>
            <a:r>
              <a:rPr lang="pl-PL" dirty="0"/>
              <a:t> – Beck </a:t>
            </a:r>
            <a:r>
              <a:rPr lang="pl-PL" dirty="0" err="1"/>
              <a:t>Depression</a:t>
            </a:r>
            <a:r>
              <a:rPr lang="pl-PL" dirty="0"/>
              <a:t> Inventory, </a:t>
            </a:r>
            <a:r>
              <a:rPr lang="pl-PL" b="1" dirty="0"/>
              <a:t>GB</a:t>
            </a:r>
            <a:r>
              <a:rPr lang="pl-PL" dirty="0"/>
              <a:t> – grupa badana, </a:t>
            </a:r>
            <a:r>
              <a:rPr lang="pl-PL" b="1" dirty="0"/>
              <a:t>GK</a:t>
            </a:r>
            <a:r>
              <a:rPr lang="pl-PL" dirty="0"/>
              <a:t> – grupa kontrolna </a:t>
            </a:r>
          </a:p>
        </p:txBody>
      </p:sp>
    </p:spTree>
    <p:extLst>
      <p:ext uri="{BB962C8B-B14F-4D97-AF65-F5344CB8AC3E}">
        <p14:creationId xmlns:p14="http://schemas.microsoft.com/office/powerpoint/2010/main" val="278823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67F0-718E-584B-B3C2-90BB9052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-204121"/>
            <a:ext cx="6586491" cy="1676603"/>
          </a:xfrm>
        </p:spPr>
        <p:txBody>
          <a:bodyPr>
            <a:normAutofit/>
          </a:bodyPr>
          <a:lstStyle/>
          <a:p>
            <a:r>
              <a:rPr lang="pl-PL" sz="4000" b="1" u="sng" dirty="0"/>
              <a:t>Depresja a OUN</a:t>
            </a:r>
          </a:p>
        </p:txBody>
      </p:sp>
      <p:pic>
        <p:nvPicPr>
          <p:cNvPr id="6" name="Content Placeholder 5" descr="A picture containing animal&#10;&#10;Description automatically generated">
            <a:extLst>
              <a:ext uri="{FF2B5EF4-FFF2-40B4-BE49-F238E27FC236}">
                <a16:creationId xmlns:a16="http://schemas.microsoft.com/office/drawing/2014/main" id="{B71A8C0A-779C-534F-BDD8-0793FD751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CAAEA881-260C-43E5-BFE6-4C988868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291413"/>
            <a:ext cx="6586489" cy="5336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Zmiany strukturalne mózgu osób z depresją - zmniejszona objętość:</a:t>
            </a:r>
          </a:p>
          <a:p>
            <a:pPr lvl="1"/>
            <a:r>
              <a:rPr lang="pl-PL" dirty="0"/>
              <a:t>kory przedczołowej - przedniej części kory  zakrętu obręczy </a:t>
            </a:r>
          </a:p>
          <a:p>
            <a:pPr lvl="1"/>
            <a:r>
              <a:rPr lang="pl-PL" dirty="0"/>
              <a:t>jąder podstawnych</a:t>
            </a:r>
          </a:p>
          <a:p>
            <a:pPr lvl="1"/>
            <a:r>
              <a:rPr lang="pl-PL" dirty="0"/>
              <a:t>wzgórza </a:t>
            </a:r>
          </a:p>
          <a:p>
            <a:pPr lvl="1"/>
            <a:r>
              <a:rPr lang="pl-PL" dirty="0"/>
              <a:t>hipokampu </a:t>
            </a:r>
          </a:p>
          <a:p>
            <a:pPr marL="0" indent="0">
              <a:buNone/>
            </a:pPr>
            <a:r>
              <a:rPr lang="en-US" sz="2400" dirty="0" err="1"/>
              <a:t>oraz</a:t>
            </a:r>
            <a:br>
              <a:rPr lang="en-US" sz="2400" dirty="0"/>
            </a:br>
            <a:endParaRPr lang="en-US" sz="2400" dirty="0"/>
          </a:p>
          <a:p>
            <a:r>
              <a:rPr lang="pl-PL" sz="2400" dirty="0"/>
              <a:t>↑ aktywność grzbietowo-bocznej kory przedczołowej</a:t>
            </a:r>
          </a:p>
          <a:p>
            <a:r>
              <a:rPr lang="pl-PL" sz="2400" dirty="0"/>
              <a:t>↑ aktywność sieci standardowej aktywności mózgu (</a:t>
            </a:r>
            <a:r>
              <a:rPr lang="pl-PL" sz="2400" i="1" dirty="0" err="1"/>
              <a:t>default</a:t>
            </a:r>
            <a:r>
              <a:rPr lang="pl-PL" sz="2400" i="1" dirty="0"/>
              <a:t> </a:t>
            </a:r>
            <a:r>
              <a:rPr lang="pl-PL" sz="2400" i="1" dirty="0" err="1"/>
              <a:t>mode</a:t>
            </a:r>
            <a:r>
              <a:rPr lang="pl-PL" sz="2400" i="1" dirty="0"/>
              <a:t> network</a:t>
            </a:r>
            <a:r>
              <a:rPr lang="pl-PL" sz="2400" dirty="0"/>
              <a:t>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FD7BD-6FD7-8841-B9D2-8BA643046700}"/>
              </a:ext>
            </a:extLst>
          </p:cNvPr>
          <p:cNvSpPr txBox="1"/>
          <p:nvPr/>
        </p:nvSpPr>
        <p:spPr>
          <a:xfrm>
            <a:off x="8621486" y="6446905"/>
            <a:ext cx="434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(Park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., 2018; Dusi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., 2015)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980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-14287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u="sng" dirty="0" err="1"/>
              <a:t>Mikrobiota</a:t>
            </a:r>
            <a:r>
              <a:rPr lang="pl-PL" sz="3600" b="1" u="sng" dirty="0"/>
              <a:t> vs. ośrodkowy układ nerwowy vs. depresja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911A-1284-724D-BAF8-5B2E1A59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074511"/>
            <a:ext cx="10987314" cy="1759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/>
              <a:t>1 Meta-analiza </a:t>
            </a:r>
            <a:r>
              <a:rPr lang="pl-PL" sz="3200" dirty="0"/>
              <a:t>(</a:t>
            </a:r>
            <a:r>
              <a:rPr lang="pl-PL" sz="3200" i="1" dirty="0" err="1"/>
              <a:t>Goh</a:t>
            </a:r>
            <a:r>
              <a:rPr lang="pl-PL" sz="3200" i="1" dirty="0"/>
              <a:t> i </a:t>
            </a:r>
            <a:r>
              <a:rPr lang="pl-PL" sz="3200" i="1" dirty="0" err="1"/>
              <a:t>wsp</a:t>
            </a:r>
            <a:r>
              <a:rPr lang="pl-PL" sz="3200" i="1" dirty="0"/>
              <a:t>., 2019</a:t>
            </a:r>
            <a:r>
              <a:rPr lang="pl-PL" sz="3200" dirty="0"/>
              <a:t>):</a:t>
            </a:r>
          </a:p>
          <a:p>
            <a:pPr lvl="1"/>
            <a:r>
              <a:rPr lang="pl-PL" sz="2800" dirty="0"/>
              <a:t>19 randomizowanych badań z podwójnie ślepą próbą, z kontrolą placebo, w tym 3 badania w grupie osób ze zdiagnozowaną depresją: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070108-A2BA-0F40-B2A4-1B0D1864E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70499"/>
              </p:ext>
            </p:extLst>
          </p:nvPr>
        </p:nvGraphicFramePr>
        <p:xfrm>
          <a:off x="783772" y="2601686"/>
          <a:ext cx="1098731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val="3930584076"/>
                    </a:ext>
                  </a:extLst>
                </a:gridCol>
                <a:gridCol w="8098971">
                  <a:extLst>
                    <a:ext uri="{9D8B030D-6E8A-4147-A177-3AD203B41FA5}">
                      <a16:colId xmlns:a16="http://schemas.microsoft.com/office/drawing/2014/main" val="3182781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Badanie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/>
                        <a:t>Interwencja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1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err="1"/>
                        <a:t>Akkasheh</a:t>
                      </a:r>
                      <a:r>
                        <a:rPr lang="pl-PL" sz="2200" dirty="0"/>
                        <a:t> 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2016: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200" b="1" dirty="0"/>
                        <a:t>GB: </a:t>
                      </a:r>
                      <a:r>
                        <a:rPr lang="pl-PL" sz="2200" i="1" dirty="0"/>
                        <a:t>L. </a:t>
                      </a:r>
                      <a:r>
                        <a:rPr lang="pl-PL" sz="2200" i="1" dirty="0" err="1"/>
                        <a:t>acidophilus</a:t>
                      </a:r>
                      <a:r>
                        <a:rPr lang="pl-PL" sz="2200" i="1" dirty="0"/>
                        <a:t>, L. </a:t>
                      </a:r>
                      <a:r>
                        <a:rPr lang="pl-PL" sz="2200" i="1" dirty="0" err="1"/>
                        <a:t>casei</a:t>
                      </a:r>
                      <a:r>
                        <a:rPr lang="pl-PL" sz="2200" i="1" dirty="0"/>
                        <a:t>, B. </a:t>
                      </a:r>
                      <a:r>
                        <a:rPr lang="pl-PL" sz="2200" i="1" dirty="0" err="1"/>
                        <a:t>bifidum</a:t>
                      </a:r>
                      <a:endParaRPr lang="pl-PL" sz="2200" i="1" dirty="0"/>
                    </a:p>
                    <a:p>
                      <a:r>
                        <a:rPr lang="pl-PL" sz="2200" b="1" dirty="0"/>
                        <a:t>GK: </a:t>
                      </a:r>
                      <a:r>
                        <a:rPr lang="pl-PL" sz="2200" dirty="0"/>
                        <a:t>placebo </a:t>
                      </a:r>
                    </a:p>
                    <a:p>
                      <a:r>
                        <a:rPr lang="pl-PL" sz="2200" b="1" dirty="0"/>
                        <a:t>Czas: </a:t>
                      </a:r>
                      <a:r>
                        <a:rPr lang="pl-PL" sz="2200" dirty="0"/>
                        <a:t>8 tygodni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err="1"/>
                        <a:t>Ghorbani</a:t>
                      </a:r>
                      <a:r>
                        <a:rPr lang="pl-PL" sz="2200" dirty="0"/>
                        <a:t> 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GB: </a:t>
                      </a:r>
                      <a:r>
                        <a:rPr lang="pl-PL" sz="2200" i="1" dirty="0"/>
                        <a:t>L. </a:t>
                      </a:r>
                      <a:r>
                        <a:rPr lang="pl-PL" sz="2200" i="1" dirty="0" err="1"/>
                        <a:t>casei</a:t>
                      </a:r>
                      <a:r>
                        <a:rPr lang="pl-PL" sz="2200" i="1" dirty="0"/>
                        <a:t>, L. </a:t>
                      </a:r>
                      <a:r>
                        <a:rPr lang="pl-PL" sz="2200" i="1" dirty="0" err="1"/>
                        <a:t>acidofilus</a:t>
                      </a:r>
                      <a:r>
                        <a:rPr lang="pl-PL" sz="2200" i="1" dirty="0"/>
                        <a:t>, L. </a:t>
                      </a:r>
                      <a:r>
                        <a:rPr lang="pl-PL" sz="2200" i="1" dirty="0" err="1"/>
                        <a:t>bulgarigus</a:t>
                      </a:r>
                      <a:r>
                        <a:rPr lang="pl-PL" sz="2200" i="1" dirty="0"/>
                        <a:t>, L.    </a:t>
                      </a:r>
                      <a:r>
                        <a:rPr lang="pl-PL" sz="2200" i="1" dirty="0" err="1"/>
                        <a:t>rhamnosus</a:t>
                      </a:r>
                      <a:r>
                        <a:rPr lang="pl-PL" sz="2200" i="1" dirty="0"/>
                        <a:t>, B. </a:t>
                      </a:r>
                      <a:r>
                        <a:rPr lang="pl-PL" sz="2200" i="1" dirty="0" err="1"/>
                        <a:t>breve</a:t>
                      </a:r>
                      <a:r>
                        <a:rPr lang="pl-PL" sz="2200" i="1" dirty="0"/>
                        <a:t>, B. </a:t>
                      </a:r>
                      <a:r>
                        <a:rPr lang="pl-PL" sz="2200" i="1" dirty="0" err="1"/>
                        <a:t>longum</a:t>
                      </a:r>
                      <a:r>
                        <a:rPr lang="pl-PL" sz="2200" i="1" dirty="0"/>
                        <a:t>, S. </a:t>
                      </a:r>
                      <a:r>
                        <a:rPr lang="pl-PL" sz="2200" i="1" dirty="0" err="1"/>
                        <a:t>thermophilus</a:t>
                      </a:r>
                      <a:r>
                        <a:rPr lang="pl-PL" sz="2200" i="1" dirty="0"/>
                        <a:t> </a:t>
                      </a:r>
                      <a:r>
                        <a:rPr lang="pl-PL" sz="2200" i="1" dirty="0">
                          <a:solidFill>
                            <a:srgbClr val="C00000"/>
                          </a:solidFill>
                        </a:rPr>
                        <a:t>+ </a:t>
                      </a:r>
                      <a:r>
                        <a:rPr lang="pl-PL" sz="2200" b="1" i="1" dirty="0" err="1">
                          <a:solidFill>
                            <a:srgbClr val="C00000"/>
                          </a:solidFill>
                        </a:rPr>
                        <a:t>fruktoligosacharyd</a:t>
                      </a:r>
                      <a:endParaRPr lang="pl-PL" sz="2200" b="1" i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l-PL" sz="2200" b="1" dirty="0"/>
                        <a:t>GK: </a:t>
                      </a:r>
                      <a:r>
                        <a:rPr lang="pl-PL" sz="2200" dirty="0"/>
                        <a:t>placebo</a:t>
                      </a:r>
                    </a:p>
                    <a:p>
                      <a:r>
                        <a:rPr lang="pl-PL" sz="2200" b="1" dirty="0"/>
                        <a:t>Czas: </a:t>
                      </a:r>
                      <a:r>
                        <a:rPr lang="pl-PL" sz="2200" dirty="0"/>
                        <a:t>6 tygodni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err="1"/>
                        <a:t>Kazemi</a:t>
                      </a:r>
                      <a:r>
                        <a:rPr lang="pl-PL" sz="2200" dirty="0"/>
                        <a:t> 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GB: </a:t>
                      </a:r>
                      <a:r>
                        <a:rPr lang="pl-PL" sz="2200" i="1" dirty="0"/>
                        <a:t>L. </a:t>
                      </a:r>
                      <a:r>
                        <a:rPr lang="pl-PL" sz="2200" i="1" dirty="0" err="1"/>
                        <a:t>helveticus</a:t>
                      </a:r>
                      <a:r>
                        <a:rPr lang="pl-PL" sz="2200" i="1" dirty="0"/>
                        <a:t>, B. </a:t>
                      </a:r>
                      <a:r>
                        <a:rPr lang="pl-PL" sz="2200" i="1" dirty="0" err="1"/>
                        <a:t>longum</a:t>
                      </a:r>
                      <a:r>
                        <a:rPr lang="pl-PL" sz="2200" i="1" dirty="0"/>
                        <a:t> </a:t>
                      </a:r>
                      <a:r>
                        <a:rPr lang="pl-PL" sz="2200" b="1" dirty="0">
                          <a:solidFill>
                            <a:srgbClr val="C00000"/>
                          </a:solidFill>
                        </a:rPr>
                        <a:t>+ </a:t>
                      </a:r>
                      <a:r>
                        <a:rPr lang="pl-PL" sz="2200" b="1" dirty="0" err="1">
                          <a:solidFill>
                            <a:srgbClr val="C00000"/>
                          </a:solidFill>
                        </a:rPr>
                        <a:t>galaktooligosacharyd</a:t>
                      </a:r>
                      <a:endParaRPr lang="pl-PL" sz="22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/>
                        <a:t>GK: </a:t>
                      </a:r>
                      <a:r>
                        <a:rPr lang="pl-PL" sz="2200" dirty="0"/>
                        <a:t>placebo</a:t>
                      </a:r>
                    </a:p>
                    <a:p>
                      <a:r>
                        <a:rPr lang="pl-PL" sz="2200" b="1" dirty="0"/>
                        <a:t>Czas: </a:t>
                      </a:r>
                      <a:r>
                        <a:rPr lang="pl-PL" sz="2200" b="0" dirty="0"/>
                        <a:t>8 tygodni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63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10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 err="1"/>
              <a:t>Mikrobiota</a:t>
            </a:r>
            <a:r>
              <a:rPr lang="pl-PL" sz="3600" b="1" dirty="0"/>
              <a:t> vs. ośrodkowy układ nerwowy vs. depresja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911A-1284-724D-BAF8-5B2E1A59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0" y="6339568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pl-PL" i="1" dirty="0"/>
              <a:t>(</a:t>
            </a:r>
            <a:r>
              <a:rPr lang="pl-PL" i="1" dirty="0" err="1"/>
              <a:t>Goh</a:t>
            </a:r>
            <a:r>
              <a:rPr lang="pl-PL" i="1" dirty="0"/>
              <a:t> i wsp.,2019)</a:t>
            </a:r>
          </a:p>
          <a:p>
            <a:pPr marL="457200" lvl="1" indent="0">
              <a:buNone/>
            </a:pPr>
            <a:endParaRPr lang="pl-PL" i="1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89FD56-7787-1847-B848-D95366244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743"/>
            <a:ext cx="12192000" cy="2245259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11827F12-F19F-CA42-9DF0-6AF5CCB9520B}"/>
              </a:ext>
            </a:extLst>
          </p:cNvPr>
          <p:cNvSpPr/>
          <p:nvPr/>
        </p:nvSpPr>
        <p:spPr>
          <a:xfrm>
            <a:off x="6966857" y="4064001"/>
            <a:ext cx="3860800" cy="39188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17D51C6-6F5C-EF42-B3DD-C12D15327578}"/>
              </a:ext>
            </a:extLst>
          </p:cNvPr>
          <p:cNvSpPr/>
          <p:nvPr/>
        </p:nvSpPr>
        <p:spPr>
          <a:xfrm>
            <a:off x="108857" y="4513117"/>
            <a:ext cx="3860800" cy="39188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4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F055-55B9-2E45-A559-677E8220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Przyszłość profilaktyki/leczenia depresji (?)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C5DF82-2D14-854F-9B80-423A885E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6071" y="1690688"/>
            <a:ext cx="2074801" cy="148045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31CCFF-3E36-AE42-8E51-AF961B5ABF9D}"/>
              </a:ext>
            </a:extLst>
          </p:cNvPr>
          <p:cNvSpPr/>
          <p:nvPr/>
        </p:nvSpPr>
        <p:spPr>
          <a:xfrm>
            <a:off x="1654803" y="1938738"/>
            <a:ext cx="177599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PRZEWLEKŁY</a:t>
            </a:r>
          </a:p>
          <a:p>
            <a:pPr algn="ctr"/>
            <a:r>
              <a:rPr lang="pl-PL" dirty="0"/>
              <a:t>STRES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9B36BF-18B0-244D-9DFE-CB1C454244EF}"/>
              </a:ext>
            </a:extLst>
          </p:cNvPr>
          <p:cNvSpPr/>
          <p:nvPr/>
        </p:nvSpPr>
        <p:spPr>
          <a:xfrm>
            <a:off x="1702972" y="2986600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ANTYBIOTYKI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60BF58-1C66-DF41-8A51-44E5B273A01D}"/>
              </a:ext>
            </a:extLst>
          </p:cNvPr>
          <p:cNvSpPr/>
          <p:nvPr/>
        </p:nvSpPr>
        <p:spPr>
          <a:xfrm>
            <a:off x="1702972" y="4034462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DIETA ZACHODNIA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8EA043-5919-4B4C-AF62-2E1629F2A3CA}"/>
              </a:ext>
            </a:extLst>
          </p:cNvPr>
          <p:cNvSpPr/>
          <p:nvPr/>
        </p:nvSpPr>
        <p:spPr>
          <a:xfrm>
            <a:off x="1702971" y="5082324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NIEZDROWY STYL ŻYCIA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B06A75C-DE29-6F4E-A270-544F4FDC728E}"/>
              </a:ext>
            </a:extLst>
          </p:cNvPr>
          <p:cNvSpPr/>
          <p:nvPr/>
        </p:nvSpPr>
        <p:spPr>
          <a:xfrm>
            <a:off x="8196145" y="1919999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ZBILANSOWANA DIETA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61AD4A6-F707-4344-99D9-B307DECEA1C2}"/>
              </a:ext>
            </a:extLst>
          </p:cNvPr>
          <p:cNvSpPr/>
          <p:nvPr/>
        </p:nvSpPr>
        <p:spPr>
          <a:xfrm>
            <a:off x="8210081" y="2949917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PSYCHOBIOTYKI I PREBIOTYKI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3008F2-E2DA-404B-9754-70BB45A13955}"/>
              </a:ext>
            </a:extLst>
          </p:cNvPr>
          <p:cNvSpPr/>
          <p:nvPr/>
        </p:nvSpPr>
        <p:spPr>
          <a:xfrm>
            <a:off x="8196145" y="3979835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PRZESZCZEP MIKROBIOTY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0984D3-6908-6440-96FD-B7E065D50A31}"/>
              </a:ext>
            </a:extLst>
          </p:cNvPr>
          <p:cNvSpPr/>
          <p:nvPr/>
        </p:nvSpPr>
        <p:spPr>
          <a:xfrm>
            <a:off x="8210081" y="5092253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ZDROWY </a:t>
            </a:r>
          </a:p>
          <a:p>
            <a:pPr algn="ctr"/>
            <a:r>
              <a:rPr lang="pl-PL" dirty="0"/>
              <a:t>STYL ŻYCIA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B3C3F9-4440-7B4D-8C97-2ACD2F5CF6B7}"/>
              </a:ext>
            </a:extLst>
          </p:cNvPr>
          <p:cNvCxnSpPr/>
          <p:nvPr/>
        </p:nvCxnSpPr>
        <p:spPr>
          <a:xfrm>
            <a:off x="5813471" y="3199549"/>
            <a:ext cx="0" cy="1240971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AAABE4-2783-CA42-90F7-3060DDC91B9C}"/>
              </a:ext>
            </a:extLst>
          </p:cNvPr>
          <p:cNvCxnSpPr>
            <a:cxnSpLocks/>
          </p:cNvCxnSpPr>
          <p:nvPr/>
        </p:nvCxnSpPr>
        <p:spPr>
          <a:xfrm flipV="1">
            <a:off x="4906377" y="5739990"/>
            <a:ext cx="907094" cy="146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5931F58-5BE0-374C-A067-A20380BA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409" y="4302368"/>
            <a:ext cx="2534391" cy="15797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E8533A-14AC-344E-BC34-2F63DFF1C7C0}"/>
              </a:ext>
            </a:extLst>
          </p:cNvPr>
          <p:cNvSpPr txBox="1"/>
          <p:nvPr/>
        </p:nvSpPr>
        <p:spPr>
          <a:xfrm rot="5400000">
            <a:off x="9202105" y="3364105"/>
            <a:ext cx="287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INDYWIDUALIZACJA LECZENIA (?)</a:t>
            </a:r>
          </a:p>
        </p:txBody>
      </p:sp>
      <p:sp>
        <p:nvSpPr>
          <p:cNvPr id="19" name="Doughnut 18">
            <a:extLst>
              <a:ext uri="{FF2B5EF4-FFF2-40B4-BE49-F238E27FC236}">
                <a16:creationId xmlns:a16="http://schemas.microsoft.com/office/drawing/2014/main" id="{69FF2304-FA3D-F947-B9FC-04D95C2AD92E}"/>
              </a:ext>
            </a:extLst>
          </p:cNvPr>
          <p:cNvSpPr/>
          <p:nvPr/>
        </p:nvSpPr>
        <p:spPr>
          <a:xfrm>
            <a:off x="7914238" y="2657195"/>
            <a:ext cx="2289611" cy="1322640"/>
          </a:xfrm>
          <a:prstGeom prst="donut">
            <a:avLst>
              <a:gd name="adj" fmla="val 4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5634-8C62-BE49-BDD4-08B63AD9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Wnioski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C1D1-12D0-FE47-A5DA-4766A760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 związku ze stale zwiększającą się liczbą chorych na depresję, istotnym wydaje się prowadzenie dalszych badań, szczególnie eksperymentalnych, które dostarczyłyby rzetelnych dowodów na temat możliwości zastosowania </a:t>
            </a:r>
            <a:r>
              <a:rPr lang="pl-PL" dirty="0" err="1"/>
              <a:t>probiotykoterapii</a:t>
            </a:r>
            <a:r>
              <a:rPr lang="pl-PL" dirty="0"/>
              <a:t> w celu profilaktyki depresji. 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0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F76C-EAB5-9F4E-A4C3-6D08868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63" y="2108497"/>
            <a:ext cx="5120114" cy="16927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/>
              <a:t>Dziękuję za uwagę</a:t>
            </a: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sz="3600" b="1" dirty="0" err="1"/>
              <a:t>maria_szmidt@sggw.pl</a:t>
            </a:r>
            <a:endParaRPr lang="pl-PL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able, holding, white, pink&#10;&#10;Description automatically generated">
            <a:extLst>
              <a:ext uri="{FF2B5EF4-FFF2-40B4-BE49-F238E27FC236}">
                <a16:creationId xmlns:a16="http://schemas.microsoft.com/office/drawing/2014/main" id="{48593AF4-C439-554E-B064-C097B008D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0" r="2540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32CF8C-8B8C-2042-8655-0CFF676C9C95}"/>
              </a:ext>
            </a:extLst>
          </p:cNvPr>
          <p:cNvSpPr/>
          <p:nvPr/>
        </p:nvSpPr>
        <p:spPr>
          <a:xfrm>
            <a:off x="655320" y="6185045"/>
            <a:ext cx="567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Wszystkie zdjęcia/ikony/grafiki: licencja Creative </a:t>
            </a:r>
            <a:r>
              <a:rPr lang="pl-PL" dirty="0" err="1"/>
              <a:t>Commons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4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F0AD-7E2B-CF44-AE2B-7190F69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Epidemiologia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905F6A-5AD9-4269-B466-F48E13F38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88987"/>
              </p:ext>
            </p:extLst>
          </p:nvPr>
        </p:nvGraphicFramePr>
        <p:xfrm>
          <a:off x="477157" y="1232580"/>
          <a:ext cx="11237686" cy="562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2DB777-173D-0A48-B7DE-F2244AD81F60}"/>
              </a:ext>
            </a:extLst>
          </p:cNvPr>
          <p:cNvSpPr txBox="1"/>
          <p:nvPr/>
        </p:nvSpPr>
        <p:spPr>
          <a:xfrm>
            <a:off x="10010765" y="6512379"/>
            <a:ext cx="43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(Raport WHO, 2015)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7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8E16-F0C4-2F45-A92B-3BEE8D6F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62"/>
            <a:ext cx="10515600" cy="1325563"/>
          </a:xfrm>
        </p:spPr>
        <p:txBody>
          <a:bodyPr/>
          <a:lstStyle/>
          <a:p>
            <a:r>
              <a:rPr lang="pl-PL" b="1" dirty="0"/>
              <a:t>Depresja i objawy depresyjne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467FE-4B16-E146-A0B9-CC031109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13" y="4474027"/>
            <a:ext cx="2534391" cy="157977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6452B1-F0BD-1F48-8585-87E113DB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8586" y="1550025"/>
            <a:ext cx="2074801" cy="14804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1AF7F5D-2DE7-8E4E-8548-A12C5B9C7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0715" y="2993570"/>
            <a:ext cx="2074801" cy="148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9283C-8263-C747-B008-17280EC36FD6}"/>
              </a:ext>
            </a:extLst>
          </p:cNvPr>
          <p:cNvSpPr txBox="1"/>
          <p:nvPr/>
        </p:nvSpPr>
        <p:spPr>
          <a:xfrm>
            <a:off x="6790663" y="6088585"/>
            <a:ext cx="515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Zaburzenia pracy osi </a:t>
            </a:r>
            <a:r>
              <a:rPr lang="pl-PL" b="1" dirty="0" err="1"/>
              <a:t>mikrobiota</a:t>
            </a:r>
            <a:r>
              <a:rPr lang="pl-PL" b="1" dirty="0"/>
              <a:t>-jelita-mózg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378CC-F50E-7041-8A07-F83C6C8E0B23}"/>
              </a:ext>
            </a:extLst>
          </p:cNvPr>
          <p:cNvSpPr txBox="1"/>
          <p:nvPr/>
        </p:nvSpPr>
        <p:spPr>
          <a:xfrm>
            <a:off x="1139999" y="6088585"/>
            <a:ext cx="34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Zaburzenia psychologiczne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D741F5-34BE-0649-9209-8C31CAA94B82}"/>
              </a:ext>
            </a:extLst>
          </p:cNvPr>
          <p:cNvSpPr/>
          <p:nvPr/>
        </p:nvSpPr>
        <p:spPr>
          <a:xfrm>
            <a:off x="161659" y="1931026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PRZEWLEKŁY</a:t>
            </a:r>
          </a:p>
          <a:p>
            <a:pPr algn="ctr"/>
            <a:r>
              <a:rPr lang="pl-PL" dirty="0"/>
              <a:t>STRES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B93B01-370D-EA42-9DFC-0E8AB9BB6553}"/>
              </a:ext>
            </a:extLst>
          </p:cNvPr>
          <p:cNvSpPr/>
          <p:nvPr/>
        </p:nvSpPr>
        <p:spPr>
          <a:xfrm>
            <a:off x="161659" y="4865910"/>
            <a:ext cx="1620421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GENY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0ABB26C-EB75-124D-B9C9-0CB3514B1418}"/>
              </a:ext>
            </a:extLst>
          </p:cNvPr>
          <p:cNvSpPr/>
          <p:nvPr/>
        </p:nvSpPr>
        <p:spPr>
          <a:xfrm>
            <a:off x="3118914" y="1982900"/>
            <a:ext cx="1679655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LEKI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8A30813-48B0-CB45-A51D-2476B953D8F0}"/>
              </a:ext>
            </a:extLst>
          </p:cNvPr>
          <p:cNvSpPr/>
          <p:nvPr/>
        </p:nvSpPr>
        <p:spPr>
          <a:xfrm>
            <a:off x="3115692" y="4880870"/>
            <a:ext cx="1682877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PSYCHOTERPIA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6D9E0-0AEC-994F-80BD-813057F74D7B}"/>
              </a:ext>
            </a:extLst>
          </p:cNvPr>
          <p:cNvCxnSpPr/>
          <p:nvPr/>
        </p:nvCxnSpPr>
        <p:spPr>
          <a:xfrm>
            <a:off x="5279571" y="1404256"/>
            <a:ext cx="0" cy="50080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80D3AB-07C5-454A-AEA4-B50D068D5388}"/>
              </a:ext>
            </a:extLst>
          </p:cNvPr>
          <p:cNvSpPr/>
          <p:nvPr/>
        </p:nvSpPr>
        <p:spPr>
          <a:xfrm>
            <a:off x="5733318" y="1984600"/>
            <a:ext cx="177599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PRZEWLEKŁY</a:t>
            </a:r>
          </a:p>
          <a:p>
            <a:pPr algn="ctr"/>
            <a:r>
              <a:rPr lang="pl-PL" dirty="0"/>
              <a:t>STRES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8FDF95-724D-744F-B8F8-43A52B278397}"/>
              </a:ext>
            </a:extLst>
          </p:cNvPr>
          <p:cNvSpPr/>
          <p:nvPr/>
        </p:nvSpPr>
        <p:spPr>
          <a:xfrm>
            <a:off x="5727475" y="2932369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ANTYBIOTYKI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D456223-9FEA-6D41-A060-A253E6965FC9}"/>
              </a:ext>
            </a:extLst>
          </p:cNvPr>
          <p:cNvSpPr/>
          <p:nvPr/>
        </p:nvSpPr>
        <p:spPr>
          <a:xfrm>
            <a:off x="5727474" y="3880138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DIETA ZACHODNIA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9CB4FA2-B6FC-5743-ACAA-769952CD878B}"/>
              </a:ext>
            </a:extLst>
          </p:cNvPr>
          <p:cNvSpPr/>
          <p:nvPr/>
        </p:nvSpPr>
        <p:spPr>
          <a:xfrm>
            <a:off x="5737167" y="4827907"/>
            <a:ext cx="1679655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NIEZDROWY STYL ŻYCIA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8B7513-B377-C24C-B9A0-7F2DD41A2FA7}"/>
              </a:ext>
            </a:extLst>
          </p:cNvPr>
          <p:cNvSpPr/>
          <p:nvPr/>
        </p:nvSpPr>
        <p:spPr>
          <a:xfrm>
            <a:off x="10171315" y="1931024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ZBILANSOWANA DIETA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580CF4-FD22-1A4D-81BC-6DF6B496FCDA}"/>
              </a:ext>
            </a:extLst>
          </p:cNvPr>
          <p:cNvSpPr/>
          <p:nvPr/>
        </p:nvSpPr>
        <p:spPr>
          <a:xfrm>
            <a:off x="10171315" y="2889817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PROBIOTYKI I PREBIOTYKI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B229A2-AD97-CA4B-8A2F-C8FD35B55304}"/>
              </a:ext>
            </a:extLst>
          </p:cNvPr>
          <p:cNvSpPr/>
          <p:nvPr/>
        </p:nvSpPr>
        <p:spPr>
          <a:xfrm>
            <a:off x="10171315" y="3839173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PRZESZCZEP MIKROBIOTY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5530F41-760D-D84E-8A11-33B26324F53D}"/>
              </a:ext>
            </a:extLst>
          </p:cNvPr>
          <p:cNvSpPr/>
          <p:nvPr/>
        </p:nvSpPr>
        <p:spPr>
          <a:xfrm>
            <a:off x="10171315" y="4827906"/>
            <a:ext cx="1775998" cy="71845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ZDROWY </a:t>
            </a:r>
          </a:p>
          <a:p>
            <a:pPr algn="ctr"/>
            <a:r>
              <a:rPr lang="pl-PL" dirty="0"/>
              <a:t>STYL ŻYCIA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9FB0BE-3C6D-7B4E-BA15-E05CDBB8BE2E}"/>
              </a:ext>
            </a:extLst>
          </p:cNvPr>
          <p:cNvCxnSpPr/>
          <p:nvPr/>
        </p:nvCxnSpPr>
        <p:spPr>
          <a:xfrm>
            <a:off x="8875986" y="3058886"/>
            <a:ext cx="0" cy="1240971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3B871F-F615-B544-94D9-C7F71C90294D}"/>
              </a:ext>
            </a:extLst>
          </p:cNvPr>
          <p:cNvCxnSpPr>
            <a:cxnSpLocks/>
          </p:cNvCxnSpPr>
          <p:nvPr/>
        </p:nvCxnSpPr>
        <p:spPr>
          <a:xfrm flipV="1">
            <a:off x="7968892" y="5599327"/>
            <a:ext cx="907094" cy="146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68F2023-ECA3-C54C-9731-3D4D14D8F407}"/>
              </a:ext>
            </a:extLst>
          </p:cNvPr>
          <p:cNvSpPr txBox="1"/>
          <p:nvPr/>
        </p:nvSpPr>
        <p:spPr>
          <a:xfrm>
            <a:off x="9017501" y="6492705"/>
            <a:ext cx="43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(na podstawie Liang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 2018)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4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527E-8145-0F4F-82CD-A9CD02F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0923"/>
            <a:ext cx="5127031" cy="1676603"/>
          </a:xfrm>
        </p:spPr>
        <p:txBody>
          <a:bodyPr>
            <a:normAutofit/>
          </a:bodyPr>
          <a:lstStyle/>
          <a:p>
            <a:r>
              <a:rPr lang="pl-PL" b="1" dirty="0"/>
              <a:t>Skład </a:t>
            </a:r>
            <a:r>
              <a:rPr lang="pl-PL" b="1" dirty="0" err="1"/>
              <a:t>mikrobioty</a:t>
            </a:r>
            <a:r>
              <a:rPr lang="pl-PL" b="1" dirty="0"/>
              <a:t> u osób z depresją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4B9C60-EF59-4BAA-8091-B5B991E5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79171"/>
            <a:ext cx="5127029" cy="4497905"/>
          </a:xfrm>
        </p:spPr>
        <p:txBody>
          <a:bodyPr>
            <a:normAutofit/>
          </a:bodyPr>
          <a:lstStyle/>
          <a:p>
            <a:r>
              <a:rPr lang="en-US" dirty="0" err="1"/>
              <a:t>Zmniejszona</a:t>
            </a:r>
            <a:r>
              <a:rPr lang="en-US" dirty="0"/>
              <a:t> </a:t>
            </a:r>
            <a:r>
              <a:rPr lang="en-US" b="1" dirty="0" err="1"/>
              <a:t>różnorodność</a:t>
            </a:r>
            <a:r>
              <a:rPr lang="en-US" b="1" dirty="0"/>
              <a:t> </a:t>
            </a:r>
            <a:r>
              <a:rPr lang="en-US" b="1" dirty="0" err="1"/>
              <a:t>oraz</a:t>
            </a:r>
            <a:r>
              <a:rPr lang="en-US" b="1" dirty="0"/>
              <a:t> </a:t>
            </a:r>
            <a:r>
              <a:rPr lang="en-US" b="1" dirty="0" err="1"/>
              <a:t>liczebność</a:t>
            </a:r>
            <a:r>
              <a:rPr lang="en-US" b="1" dirty="0"/>
              <a:t> </a:t>
            </a:r>
            <a:r>
              <a:rPr lang="en-US" dirty="0" err="1"/>
              <a:t>mikrobioty</a:t>
            </a:r>
            <a:endParaRPr lang="en-US" dirty="0"/>
          </a:p>
          <a:p>
            <a:r>
              <a:rPr lang="en-US" b="1" dirty="0" err="1"/>
              <a:t>Typ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↑Bacteroidetes </a:t>
            </a:r>
            <a:r>
              <a:rPr lang="en-US" dirty="0" err="1"/>
              <a:t>i</a:t>
            </a:r>
            <a:r>
              <a:rPr lang="en-US" dirty="0"/>
              <a:t> Proteobacteria</a:t>
            </a:r>
          </a:p>
          <a:p>
            <a:pPr lvl="1"/>
            <a:r>
              <a:rPr lang="en-US" dirty="0"/>
              <a:t>↓Firmicutes</a:t>
            </a:r>
          </a:p>
          <a:p>
            <a:pPr lvl="1"/>
            <a:endParaRPr lang="en-US" dirty="0"/>
          </a:p>
          <a:p>
            <a:r>
              <a:rPr lang="en-US" b="1" dirty="0" err="1"/>
              <a:t>Rodzaj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↑ </a:t>
            </a:r>
            <a:r>
              <a:rPr lang="en-US" i="1" dirty="0" err="1"/>
              <a:t>Prevotella</a:t>
            </a:r>
            <a:r>
              <a:rPr lang="en-US" i="1" dirty="0"/>
              <a:t>, </a:t>
            </a:r>
            <a:r>
              <a:rPr lang="en-US" i="1" dirty="0" err="1"/>
              <a:t>Faecalibacterium</a:t>
            </a:r>
            <a:r>
              <a:rPr lang="en-US" i="1" dirty="0"/>
              <a:t>, </a:t>
            </a:r>
            <a:r>
              <a:rPr lang="en-US" i="1" dirty="0" err="1"/>
              <a:t>Ruminococcus</a:t>
            </a:r>
            <a:endParaRPr lang="en-US" i="1" dirty="0"/>
          </a:p>
          <a:p>
            <a:pPr lvl="1"/>
            <a:r>
              <a:rPr lang="en-US" dirty="0"/>
              <a:t>↓</a:t>
            </a:r>
            <a:r>
              <a:rPr lang="en-US" i="1" dirty="0"/>
              <a:t>Lactobacillus, Bifidobacterium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A0A477-F49E-194F-8FA5-D0CB278B2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" r="99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37D6BD8-608C-154D-BD18-630FB4F45692}"/>
              </a:ext>
            </a:extLst>
          </p:cNvPr>
          <p:cNvSpPr/>
          <p:nvPr/>
        </p:nvSpPr>
        <p:spPr>
          <a:xfrm>
            <a:off x="6197544" y="1891367"/>
            <a:ext cx="1576007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OUN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AB27F7D-2111-AA49-98C4-D40B3AE6D574}"/>
              </a:ext>
            </a:extLst>
          </p:cNvPr>
          <p:cNvSpPr/>
          <p:nvPr/>
        </p:nvSpPr>
        <p:spPr>
          <a:xfrm>
            <a:off x="9853994" y="2079171"/>
            <a:ext cx="1576007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UKŁAD ENDOKRYNNY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4D23BBD-8F69-2948-B832-16A9EBC00F37}"/>
              </a:ext>
            </a:extLst>
          </p:cNvPr>
          <p:cNvSpPr/>
          <p:nvPr/>
        </p:nvSpPr>
        <p:spPr>
          <a:xfrm>
            <a:off x="6174620" y="4395017"/>
            <a:ext cx="2098523" cy="7184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UKŁAD</a:t>
            </a:r>
          </a:p>
          <a:p>
            <a:pPr algn="ctr"/>
            <a:r>
              <a:rPr lang="pl-PL" dirty="0"/>
              <a:t>IMMUNOLOGICZNY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675986-DF60-A148-A9C9-39C50DA6E48E}"/>
              </a:ext>
            </a:extLst>
          </p:cNvPr>
          <p:cNvCxnSpPr/>
          <p:nvPr/>
        </p:nvCxnSpPr>
        <p:spPr>
          <a:xfrm flipV="1">
            <a:off x="8948057" y="2438399"/>
            <a:ext cx="783772" cy="3592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97477-9252-F042-A3A6-1E710E4E73C9}"/>
              </a:ext>
            </a:extLst>
          </p:cNvPr>
          <p:cNvCxnSpPr>
            <a:cxnSpLocks/>
          </p:cNvCxnSpPr>
          <p:nvPr/>
        </p:nvCxnSpPr>
        <p:spPr>
          <a:xfrm flipH="1" flipV="1">
            <a:off x="7880482" y="2250595"/>
            <a:ext cx="947650" cy="54703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43F5BC-2E4F-8F48-92A4-D6B7FB3B0843}"/>
              </a:ext>
            </a:extLst>
          </p:cNvPr>
          <p:cNvCxnSpPr>
            <a:cxnSpLocks/>
          </p:cNvCxnSpPr>
          <p:nvPr/>
        </p:nvCxnSpPr>
        <p:spPr>
          <a:xfrm flipH="1">
            <a:off x="7391400" y="2888523"/>
            <a:ext cx="1436730" cy="144258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BD3B7F2-344E-7F42-96D1-6B79780E3D92}"/>
              </a:ext>
            </a:extLst>
          </p:cNvPr>
          <p:cNvSpPr txBox="1"/>
          <p:nvPr/>
        </p:nvSpPr>
        <p:spPr>
          <a:xfrm>
            <a:off x="6174620" y="6281827"/>
            <a:ext cx="582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</a:t>
            </a:r>
            <a:r>
              <a:rPr lang="pl-PL" i="1" dirty="0" err="1">
                <a:solidFill>
                  <a:srgbClr val="000000"/>
                </a:solidFill>
              </a:rPr>
              <a:t>Jiang</a:t>
            </a:r>
            <a:r>
              <a:rPr lang="pl-PL" i="1" dirty="0">
                <a:solidFill>
                  <a:srgbClr val="000000"/>
                </a:solidFill>
              </a:rPr>
              <a:t>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., 2015; </a:t>
            </a:r>
            <a:r>
              <a:rPr lang="pl-PL" i="1" dirty="0" err="1">
                <a:solidFill>
                  <a:srgbClr val="000000"/>
                </a:solidFill>
              </a:rPr>
              <a:t>Liu</a:t>
            </a:r>
            <a:r>
              <a:rPr lang="pl-PL" i="1" dirty="0">
                <a:solidFill>
                  <a:srgbClr val="000000"/>
                </a:solidFill>
              </a:rPr>
              <a:t>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., 2016; </a:t>
            </a:r>
            <a:r>
              <a:rPr lang="pl-PL" i="1" dirty="0" err="1">
                <a:solidFill>
                  <a:srgbClr val="000000"/>
                </a:solidFill>
              </a:rPr>
              <a:t>Aizawa</a:t>
            </a:r>
            <a:r>
              <a:rPr lang="pl-PL" i="1" dirty="0">
                <a:solidFill>
                  <a:srgbClr val="000000"/>
                </a:solidFill>
              </a:rPr>
              <a:t> i </a:t>
            </a:r>
            <a:r>
              <a:rPr lang="pl-PL" i="1" dirty="0" err="1">
                <a:solidFill>
                  <a:srgbClr val="000000"/>
                </a:solidFill>
              </a:rPr>
              <a:t>wsp</a:t>
            </a:r>
            <a:r>
              <a:rPr lang="pl-PL" i="1" dirty="0">
                <a:solidFill>
                  <a:srgbClr val="000000"/>
                </a:solidFill>
              </a:rPr>
              <a:t>., 2016)</a:t>
            </a:r>
          </a:p>
          <a:p>
            <a:endParaRPr lang="pl-P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DB1FB-D2D6-9843-A042-588279FDE6B0}"/>
              </a:ext>
            </a:extLst>
          </p:cNvPr>
          <p:cNvSpPr txBox="1"/>
          <p:nvPr/>
        </p:nvSpPr>
        <p:spPr>
          <a:xfrm>
            <a:off x="7073157" y="617795"/>
            <a:ext cx="515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Oś </a:t>
            </a:r>
            <a:r>
              <a:rPr lang="pl-PL" b="1" dirty="0" err="1">
                <a:solidFill>
                  <a:schemeClr val="bg1"/>
                </a:solidFill>
              </a:rPr>
              <a:t>mikrobiota</a:t>
            </a:r>
            <a:r>
              <a:rPr lang="pl-PL" b="1" dirty="0">
                <a:solidFill>
                  <a:schemeClr val="bg1"/>
                </a:solidFill>
              </a:rPr>
              <a:t>-jelita-mózg a depresja</a:t>
            </a:r>
          </a:p>
        </p:txBody>
      </p:sp>
    </p:spTree>
    <p:extLst>
      <p:ext uri="{BB962C8B-B14F-4D97-AF65-F5344CB8AC3E}">
        <p14:creationId xmlns:p14="http://schemas.microsoft.com/office/powerpoint/2010/main" val="364856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9168-EB35-914B-AFA6-1A59C8C9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Cel pracy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EEA3-7FD6-5F48-B89D-69213D7F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przeanalizowanie, w oparciu o wyniki badań naukowych, wpływu </a:t>
            </a:r>
            <a:r>
              <a:rPr lang="pl-PL" b="1" dirty="0"/>
              <a:t>stosowania </a:t>
            </a:r>
            <a:r>
              <a:rPr lang="pl-PL" b="1" dirty="0" err="1"/>
              <a:t>probiotyków</a:t>
            </a:r>
            <a:r>
              <a:rPr lang="pl-PL" b="1" dirty="0"/>
              <a:t> na układ immunologiczny, </a:t>
            </a:r>
            <a:r>
              <a:rPr lang="pl-PL" b="1" dirty="0" err="1"/>
              <a:t>endokrynny</a:t>
            </a:r>
            <a:r>
              <a:rPr lang="pl-PL" b="1" dirty="0"/>
              <a:t> oraz OUN </a:t>
            </a:r>
            <a:r>
              <a:rPr lang="pl-PL" dirty="0"/>
              <a:t>(wybrane parametry) </a:t>
            </a:r>
            <a:r>
              <a:rPr lang="pl-PL" b="1" dirty="0"/>
              <a:t>u dorosłych pacjentów z depresją. 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971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8576-ACBD-6742-945D-9A883383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Metodyka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809E-06DF-7C4C-BF4D-7B319784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ramach pracy dokonano przeglądu piśmiennictwa dostępnego w bazach </a:t>
            </a:r>
            <a:r>
              <a:rPr lang="pl-PL" dirty="0" err="1"/>
              <a:t>PubMed</a:t>
            </a:r>
            <a:r>
              <a:rPr lang="pl-PL" dirty="0"/>
              <a:t> oraz Science Direct w listopadzie 2019</a:t>
            </a:r>
          </a:p>
          <a:p>
            <a:r>
              <a:rPr lang="pl-PL" dirty="0"/>
              <a:t>Założenia: </a:t>
            </a:r>
          </a:p>
          <a:p>
            <a:pPr lvl="1"/>
            <a:r>
              <a:rPr lang="pl-PL" dirty="0"/>
              <a:t>badania RCT lub meta-analiza, </a:t>
            </a:r>
          </a:p>
          <a:p>
            <a:pPr lvl="1"/>
            <a:r>
              <a:rPr lang="pl-PL" u="sng" dirty="0"/>
              <a:t>osoby ze zdiagnozowaną depresją </a:t>
            </a:r>
            <a:r>
              <a:rPr lang="pl-PL" dirty="0"/>
              <a:t>vs. grupa kontrolna</a:t>
            </a:r>
          </a:p>
          <a:p>
            <a:pPr lvl="1"/>
            <a:r>
              <a:rPr lang="pl-PL" dirty="0"/>
              <a:t>Lata 2009-2019</a:t>
            </a:r>
          </a:p>
          <a:p>
            <a:pPr lvl="1"/>
            <a:r>
              <a:rPr lang="pl-PL" dirty="0"/>
              <a:t>Hasła: </a:t>
            </a:r>
            <a:r>
              <a:rPr lang="pl-PL" i="1" dirty="0"/>
              <a:t>”</a:t>
            </a:r>
            <a:r>
              <a:rPr lang="pl-PL" i="1" dirty="0" err="1"/>
              <a:t>depression</a:t>
            </a:r>
            <a:r>
              <a:rPr lang="pl-PL" i="1" dirty="0"/>
              <a:t>”, „major </a:t>
            </a:r>
            <a:r>
              <a:rPr lang="pl-PL" i="1" dirty="0" err="1"/>
              <a:t>depresive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i="1" dirty="0"/>
              <a:t>”, „</a:t>
            </a:r>
            <a:r>
              <a:rPr lang="pl-PL" i="1" dirty="0" err="1"/>
              <a:t>depressive</a:t>
            </a:r>
            <a:r>
              <a:rPr lang="pl-PL" i="1" dirty="0"/>
              <a:t> </a:t>
            </a:r>
            <a:r>
              <a:rPr lang="pl-PL" i="1" dirty="0" err="1"/>
              <a:t>symptoms</a:t>
            </a:r>
            <a:r>
              <a:rPr lang="pl-PL" i="1" dirty="0"/>
              <a:t>”, „RCT”, „meta-</a:t>
            </a:r>
            <a:r>
              <a:rPr lang="pl-PL" i="1" dirty="0" err="1"/>
              <a:t>analysis</a:t>
            </a:r>
            <a:r>
              <a:rPr lang="pl-PL" i="1" dirty="0"/>
              <a:t>”, „</a:t>
            </a:r>
            <a:r>
              <a:rPr lang="pl-PL" i="1" dirty="0" err="1"/>
              <a:t>microbiota</a:t>
            </a:r>
            <a:r>
              <a:rPr lang="pl-PL" i="1" dirty="0"/>
              <a:t>”, „</a:t>
            </a:r>
            <a:r>
              <a:rPr lang="pl-PL" i="1" dirty="0" err="1"/>
              <a:t>microbes</a:t>
            </a:r>
            <a:r>
              <a:rPr lang="pl-PL" i="1" dirty="0"/>
              <a:t>”,  „</a:t>
            </a:r>
            <a:r>
              <a:rPr lang="pl-PL" i="1" dirty="0" err="1"/>
              <a:t>probiotics</a:t>
            </a:r>
            <a:r>
              <a:rPr lang="pl-PL" i="1" dirty="0"/>
              <a:t>”</a:t>
            </a:r>
          </a:p>
          <a:p>
            <a:r>
              <a:rPr lang="pl-PL" dirty="0"/>
              <a:t>Wyniki:</a:t>
            </a:r>
          </a:p>
          <a:p>
            <a:pPr lvl="1"/>
            <a:r>
              <a:rPr lang="pl-PL" dirty="0"/>
              <a:t>3 RCT</a:t>
            </a:r>
          </a:p>
          <a:p>
            <a:pPr lvl="1"/>
            <a:r>
              <a:rPr lang="pl-PL" dirty="0"/>
              <a:t>1 meta-analiza </a:t>
            </a: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98808-1885-0148-B5DF-9AF682997132}"/>
              </a:ext>
            </a:extLst>
          </p:cNvPr>
          <p:cNvSpPr/>
          <p:nvPr/>
        </p:nvSpPr>
        <p:spPr>
          <a:xfrm>
            <a:off x="7039429" y="5087711"/>
            <a:ext cx="4804229" cy="122418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BARDZO DUŻA LICZBA BADAŃ Z </a:t>
            </a:r>
          </a:p>
          <a:p>
            <a:pPr algn="ctr"/>
            <a:r>
              <a:rPr lang="pl-PL" b="1" dirty="0"/>
              <a:t>UDZIAŁEM MODELI ZWIERZĘCYCH LUB ZDROWYCH OSÓB</a:t>
            </a:r>
          </a:p>
        </p:txBody>
      </p:sp>
    </p:spTree>
    <p:extLst>
      <p:ext uri="{BB962C8B-B14F-4D97-AF65-F5344CB8AC3E}">
        <p14:creationId xmlns:p14="http://schemas.microsoft.com/office/powerpoint/2010/main" val="27884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29DF-9A7E-4746-9F16-FA0D6B2A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456" y="212725"/>
            <a:ext cx="7032173" cy="1325563"/>
          </a:xfrm>
        </p:spPr>
        <p:txBody>
          <a:bodyPr>
            <a:normAutofit/>
          </a:bodyPr>
          <a:lstStyle/>
          <a:p>
            <a:r>
              <a:rPr lang="pl-PL" sz="4000" b="1" u="sng" dirty="0"/>
              <a:t>Depresja a układ immunologiczny </a:t>
            </a:r>
            <a:endParaRPr lang="pl-PL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2F1C-137B-574A-BDD5-F2718E4D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370" y="1825624"/>
            <a:ext cx="7032173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Pacjenci przewlekle chorzy na depresję wykazują:</a:t>
            </a:r>
          </a:p>
          <a:p>
            <a:r>
              <a:rPr lang="pl-PL" dirty="0"/>
              <a:t>↑ </a:t>
            </a:r>
            <a:r>
              <a:rPr lang="pl-PL" b="1" dirty="0" err="1"/>
              <a:t>IgM</a:t>
            </a:r>
            <a:r>
              <a:rPr lang="pl-PL" b="1" dirty="0"/>
              <a:t> i </a:t>
            </a:r>
            <a:r>
              <a:rPr lang="pl-PL" b="1" dirty="0" err="1"/>
              <a:t>IgA</a:t>
            </a:r>
            <a:r>
              <a:rPr lang="pl-PL" b="1" dirty="0"/>
              <a:t> </a:t>
            </a:r>
            <a:r>
              <a:rPr lang="pl-PL" dirty="0"/>
              <a:t>w surowicy przeciwko LPS – zwiększona translokacja bakteryjna (</a:t>
            </a:r>
            <a:r>
              <a:rPr lang="pl-PL" sz="2400" i="1" dirty="0" err="1"/>
              <a:t>Maes</a:t>
            </a:r>
            <a:r>
              <a:rPr lang="pl-PL" sz="2400" i="1" dirty="0"/>
              <a:t> i </a:t>
            </a:r>
            <a:r>
              <a:rPr lang="pl-PL" sz="2400" i="1" dirty="0" err="1"/>
              <a:t>wsp</a:t>
            </a:r>
            <a:r>
              <a:rPr lang="pl-PL" sz="2400" i="1" dirty="0"/>
              <a:t>., 2012</a:t>
            </a:r>
            <a:r>
              <a:rPr lang="pl-PL" dirty="0"/>
              <a:t>) </a:t>
            </a:r>
          </a:p>
          <a:p>
            <a:r>
              <a:rPr lang="pl-PL" dirty="0"/>
              <a:t>↑ </a:t>
            </a:r>
            <a:r>
              <a:rPr lang="pl-PL" b="1" dirty="0"/>
              <a:t>IL-6, IL-10, NF-</a:t>
            </a:r>
            <a:r>
              <a:rPr lang="pl-PL" b="1" dirty="0" err="1"/>
              <a:t>kB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pl-PL" sz="2400" i="1" dirty="0" err="1"/>
              <a:t>Al.Hakeim</a:t>
            </a:r>
            <a:r>
              <a:rPr lang="pl-PL" sz="2400" i="1" dirty="0"/>
              <a:t> i </a:t>
            </a:r>
            <a:r>
              <a:rPr lang="pl-PL" sz="2400" i="1" dirty="0" err="1"/>
              <a:t>wsp</a:t>
            </a:r>
            <a:r>
              <a:rPr lang="pl-PL" sz="2400" i="1" dirty="0"/>
              <a:t>., 2019</a:t>
            </a:r>
            <a:r>
              <a:rPr lang="pl-PL" dirty="0"/>
              <a:t>)</a:t>
            </a:r>
          </a:p>
          <a:p>
            <a:r>
              <a:rPr lang="pl-PL" dirty="0"/>
              <a:t>↑ </a:t>
            </a:r>
            <a:r>
              <a:rPr lang="pl-PL" b="1" dirty="0"/>
              <a:t>IL-6, CRP </a:t>
            </a:r>
            <a:r>
              <a:rPr lang="pl-PL" dirty="0"/>
              <a:t>(</a:t>
            </a:r>
            <a:r>
              <a:rPr lang="pl-PL" sz="2400" i="1" dirty="0" err="1"/>
              <a:t>Valkanowa</a:t>
            </a:r>
            <a:r>
              <a:rPr lang="pl-PL" sz="2400" i="1" dirty="0"/>
              <a:t> i </a:t>
            </a:r>
            <a:r>
              <a:rPr lang="pl-PL" sz="2400" i="1" dirty="0" err="1"/>
              <a:t>wsp</a:t>
            </a:r>
            <a:r>
              <a:rPr lang="pl-PL" sz="2400" i="1" dirty="0"/>
              <a:t>., 2013; </a:t>
            </a:r>
            <a:r>
              <a:rPr lang="pl-PL" sz="2400" i="1" dirty="0" err="1"/>
              <a:t>Howren</a:t>
            </a:r>
            <a:r>
              <a:rPr lang="pl-PL" sz="2400" i="1" dirty="0"/>
              <a:t> i </a:t>
            </a:r>
            <a:r>
              <a:rPr lang="pl-PL" sz="2400" i="1" dirty="0" err="1"/>
              <a:t>wsp</a:t>
            </a:r>
            <a:r>
              <a:rPr lang="pl-PL" sz="2400" i="1" dirty="0"/>
              <a:t>. 2009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+ cytokiny, </a:t>
            </a:r>
            <a:r>
              <a:rPr lang="pl-PL" dirty="0" err="1"/>
              <a:t>chemokiny</a:t>
            </a:r>
            <a:r>
              <a:rPr lang="pl-PL" dirty="0"/>
              <a:t>, </a:t>
            </a:r>
            <a:r>
              <a:rPr lang="pl-PL" dirty="0" err="1"/>
              <a:t>prostenoidy</a:t>
            </a:r>
            <a:r>
              <a:rPr lang="pl-PL" dirty="0"/>
              <a:t>, </a:t>
            </a:r>
            <a:r>
              <a:rPr lang="pl-PL" dirty="0" err="1"/>
              <a:t>glukokortykoidy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dirty="0"/>
              <a:t>mogą przekraczać barierę krew-mózg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wpływ na te sieci neuronalne, które prawdopodobnie działają nieprawidłowo w przypadku depresji</a:t>
            </a:r>
          </a:p>
        </p:txBody>
      </p:sp>
      <p:pic>
        <p:nvPicPr>
          <p:cNvPr id="4" name="Picture 3" descr="A close up of a persons face&#10;&#10;Description automatically generated">
            <a:extLst>
              <a:ext uri="{FF2B5EF4-FFF2-40B4-BE49-F238E27FC236}">
                <a16:creationId xmlns:a16="http://schemas.microsoft.com/office/drawing/2014/main" id="{49DE669E-B3DF-0146-8AEB-924FAA9A1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5" r="25400"/>
          <a:stretch/>
        </p:blipFill>
        <p:spPr>
          <a:xfrm>
            <a:off x="0" y="0"/>
            <a:ext cx="4702629" cy="68580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F400FBC-E7A7-F547-BE1F-BCC3AE1A26CB}"/>
              </a:ext>
            </a:extLst>
          </p:cNvPr>
          <p:cNvSpPr/>
          <p:nvPr/>
        </p:nvSpPr>
        <p:spPr>
          <a:xfrm rot="5400000">
            <a:off x="7960329" y="1739376"/>
            <a:ext cx="843341" cy="6945087"/>
          </a:xfrm>
          <a:prstGeom prst="rightBrace">
            <a:avLst>
              <a:gd name="adj1" fmla="val 228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156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GALT (</a:t>
            </a:r>
            <a:r>
              <a:rPr lang="pl-PL" sz="4000" b="1" i="1" dirty="0"/>
              <a:t>ang. </a:t>
            </a:r>
            <a:r>
              <a:rPr lang="pl-PL" sz="4000" b="1" i="1" dirty="0" err="1"/>
              <a:t>gut-associated</a:t>
            </a:r>
            <a:r>
              <a:rPr lang="pl-PL" sz="4000" b="1" i="1" dirty="0"/>
              <a:t> </a:t>
            </a:r>
            <a:r>
              <a:rPr lang="pl-PL" sz="4000" b="1" i="1" dirty="0" err="1"/>
              <a:t>lymphoid</a:t>
            </a:r>
            <a:r>
              <a:rPr lang="pl-PL" sz="4000" b="1" i="1" dirty="0"/>
              <a:t> </a:t>
            </a:r>
            <a:r>
              <a:rPr lang="pl-PL" sz="4000" b="1" i="1" dirty="0" err="1"/>
              <a:t>tissue</a:t>
            </a:r>
            <a:r>
              <a:rPr lang="pl-PL" sz="4000" b="1" i="1" dirty="0"/>
              <a:t>)</a:t>
            </a:r>
            <a:endParaRPr lang="pl-PL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911A-1284-724D-BAF8-5B2E1A594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1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Organ odpowiedzialny za produkcję 70-80% komórek odpornościowych 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D9F183-F5E0-4D43-8B26-8EF666FE859D}"/>
              </a:ext>
            </a:extLst>
          </p:cNvPr>
          <p:cNvCxnSpPr>
            <a:cxnSpLocks/>
          </p:cNvCxnSpPr>
          <p:nvPr/>
        </p:nvCxnSpPr>
        <p:spPr>
          <a:xfrm>
            <a:off x="5312228" y="2427288"/>
            <a:ext cx="0" cy="772886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9C0540-53B9-834C-A97D-E4A43BB0EE58}"/>
              </a:ext>
            </a:extLst>
          </p:cNvPr>
          <p:cNvCxnSpPr>
            <a:cxnSpLocks/>
          </p:cNvCxnSpPr>
          <p:nvPr/>
        </p:nvCxnSpPr>
        <p:spPr>
          <a:xfrm>
            <a:off x="5312228" y="4027715"/>
            <a:ext cx="0" cy="772886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EC9213-F078-D041-AC50-C5584587B819}"/>
              </a:ext>
            </a:extLst>
          </p:cNvPr>
          <p:cNvSpPr txBox="1">
            <a:spLocks/>
          </p:cNvSpPr>
          <p:nvPr/>
        </p:nvSpPr>
        <p:spPr>
          <a:xfrm>
            <a:off x="2231572" y="3320200"/>
            <a:ext cx="10515600" cy="6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err="1">
                <a:solidFill>
                  <a:srgbClr val="C00000"/>
                </a:solidFill>
              </a:rPr>
              <a:t>Dysbioza</a:t>
            </a:r>
            <a:r>
              <a:rPr lang="pl-PL" dirty="0">
                <a:solidFill>
                  <a:srgbClr val="C00000"/>
                </a:solidFill>
              </a:rPr>
              <a:t>/inne zaburzenia układu odpornościowego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2A3F2F-C220-2240-906D-885435150E47}"/>
              </a:ext>
            </a:extLst>
          </p:cNvPr>
          <p:cNvSpPr txBox="1">
            <a:spLocks/>
          </p:cNvSpPr>
          <p:nvPr/>
        </p:nvSpPr>
        <p:spPr>
          <a:xfrm>
            <a:off x="3058886" y="4906453"/>
            <a:ext cx="10515600" cy="6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Aktywacja układu zapalnego 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4F522D-9B97-9145-AEEB-7CD23298CCDA}"/>
              </a:ext>
            </a:extLst>
          </p:cNvPr>
          <p:cNvCxnSpPr>
            <a:cxnSpLocks/>
          </p:cNvCxnSpPr>
          <p:nvPr/>
        </p:nvCxnSpPr>
        <p:spPr>
          <a:xfrm>
            <a:off x="5312228" y="5508116"/>
            <a:ext cx="0" cy="772886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71A68E-FF11-4940-87E4-3152B444B4F5}"/>
              </a:ext>
            </a:extLst>
          </p:cNvPr>
          <p:cNvSpPr txBox="1">
            <a:spLocks/>
          </p:cNvSpPr>
          <p:nvPr/>
        </p:nvSpPr>
        <p:spPr>
          <a:xfrm>
            <a:off x="3058886" y="6281002"/>
            <a:ext cx="10515600" cy="60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Objawy depresyjne/depresja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EA2E7-6732-6B49-BBB8-751C1F3AD19B}"/>
              </a:ext>
            </a:extLst>
          </p:cNvPr>
          <p:cNvSpPr txBox="1"/>
          <p:nvPr/>
        </p:nvSpPr>
        <p:spPr>
          <a:xfrm>
            <a:off x="10048942" y="6492706"/>
            <a:ext cx="31895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0000"/>
                </a:solidFill>
              </a:rPr>
              <a:t>(Rudzki i Szulc, 2018)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67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99BA-C3BE-0141-95F6-1171A6EC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Mikrobiota</a:t>
            </a:r>
            <a:r>
              <a:rPr lang="pl-PL" sz="4000" b="1" dirty="0"/>
              <a:t> vs. układ immunologiczny vs. depresja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4202BF-6914-B246-A0E8-DF3936FAC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97434"/>
              </p:ext>
            </p:extLst>
          </p:nvPr>
        </p:nvGraphicFramePr>
        <p:xfrm>
          <a:off x="117021" y="1704976"/>
          <a:ext cx="1195795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672">
                  <a:extLst>
                    <a:ext uri="{9D8B030D-6E8A-4147-A177-3AD203B41FA5}">
                      <a16:colId xmlns:a16="http://schemas.microsoft.com/office/drawing/2014/main" val="2918759695"/>
                    </a:ext>
                  </a:extLst>
                </a:gridCol>
                <a:gridCol w="1998544">
                  <a:extLst>
                    <a:ext uri="{9D8B030D-6E8A-4147-A177-3AD203B41FA5}">
                      <a16:colId xmlns:a16="http://schemas.microsoft.com/office/drawing/2014/main" val="2411735088"/>
                    </a:ext>
                  </a:extLst>
                </a:gridCol>
                <a:gridCol w="2287223">
                  <a:extLst>
                    <a:ext uri="{9D8B030D-6E8A-4147-A177-3AD203B41FA5}">
                      <a16:colId xmlns:a16="http://schemas.microsoft.com/office/drawing/2014/main" val="1657329313"/>
                    </a:ext>
                  </a:extLst>
                </a:gridCol>
                <a:gridCol w="2353842">
                  <a:extLst>
                    <a:ext uri="{9D8B030D-6E8A-4147-A177-3AD203B41FA5}">
                      <a16:colId xmlns:a16="http://schemas.microsoft.com/office/drawing/2014/main" val="213466119"/>
                    </a:ext>
                  </a:extLst>
                </a:gridCol>
                <a:gridCol w="3952677">
                  <a:extLst>
                    <a:ext uri="{9D8B030D-6E8A-4147-A177-3AD203B41FA5}">
                      <a16:colId xmlns:a16="http://schemas.microsoft.com/office/drawing/2014/main" val="2779309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/>
                        <a:t>Autor,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Rodzaj badania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Grupa badana,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Interwencja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Wynik GB vs. GK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0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200" dirty="0" err="1"/>
                        <a:t>Akkasheh</a:t>
                      </a:r>
                      <a:r>
                        <a:rPr lang="pl-PL" sz="2200" dirty="0"/>
                        <a:t> 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2016*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200" dirty="0"/>
                        <a:t>RCT z podwójnie ślepą próbą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200" dirty="0"/>
                        <a:t>Osoby z depresją (DSM-IV), </a:t>
                      </a:r>
                    </a:p>
                    <a:p>
                      <a:pPr algn="l"/>
                      <a:r>
                        <a:rPr lang="pl-PL" sz="2200" dirty="0"/>
                        <a:t>GB: 20</a:t>
                      </a:r>
                    </a:p>
                    <a:p>
                      <a:pPr algn="l"/>
                      <a:r>
                        <a:rPr lang="pl-PL" sz="2200" dirty="0"/>
                        <a:t>GK: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GB: </a:t>
                      </a:r>
                      <a:r>
                        <a:rPr lang="pl-PL" sz="2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pl-PL" sz="2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acidophilus</a:t>
                      </a:r>
                      <a:r>
                        <a:rPr lang="pl-PL" sz="2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L. </a:t>
                      </a:r>
                      <a:r>
                        <a:rPr lang="pl-PL" sz="2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casei</a:t>
                      </a:r>
                      <a:r>
                        <a:rPr lang="pl-PL" sz="2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B. </a:t>
                      </a:r>
                      <a:r>
                        <a:rPr lang="pl-PL" sz="22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bifidum</a:t>
                      </a:r>
                      <a:endParaRPr lang="pl-PL" sz="2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pl-PL" sz="2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2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GK: </a:t>
                      </a:r>
                      <a:r>
                        <a:rPr lang="pl-PL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algn="l"/>
                      <a:r>
                        <a:rPr lang="pl-PL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tygodni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</a:t>
                      </a:r>
                      <a:r>
                        <a:rPr lang="pl-PL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-CRP - zmiana:</a:t>
                      </a:r>
                      <a:r>
                        <a:rPr lang="pl-PL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-1139 vs. 188 </a:t>
                      </a:r>
                      <a:r>
                        <a:rPr lang="pl-PL" sz="2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l-PL" sz="22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pl-PL" sz="22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 0.03)</a:t>
                      </a:r>
                    </a:p>
                    <a:p>
                      <a:pPr algn="l"/>
                      <a:endParaRPr lang="pl-PL" sz="22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2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Glutation</a:t>
                      </a:r>
                      <a:r>
                        <a:rPr lang="pl-PL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zmiana:</a:t>
                      </a:r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vs. −107 </a:t>
                      </a:r>
                      <a:r>
                        <a:rPr lang="el-GR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mol/L</a:t>
                      </a:r>
                      <a:r>
                        <a:rPr lang="pl-PL" sz="2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l-PL" sz="22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 0.02)</a:t>
                      </a:r>
                      <a:endParaRPr lang="pl-PL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5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/>
                        <a:t>Rudzki i </a:t>
                      </a:r>
                      <a:r>
                        <a:rPr lang="pl-PL" sz="2200" dirty="0" err="1"/>
                        <a:t>wsp</a:t>
                      </a:r>
                      <a:r>
                        <a:rPr lang="pl-PL" sz="2200" dirty="0"/>
                        <a:t>.,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/>
                        <a:t>RCT z podwójnie ślepą próbą, kontrola placebo</a:t>
                      </a:r>
                    </a:p>
                    <a:p>
                      <a:endParaRPr lang="pl-P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/>
                        <a:t>Pacjenci z depresją (HAM-D 17, SCL-90), </a:t>
                      </a:r>
                    </a:p>
                    <a:p>
                      <a:pPr algn="l"/>
                      <a:r>
                        <a:rPr lang="pl-PL" sz="2200" dirty="0"/>
                        <a:t>GB: 40</a:t>
                      </a:r>
                    </a:p>
                    <a:p>
                      <a:pPr algn="l"/>
                      <a:r>
                        <a:rPr lang="pl-PL" sz="2200" dirty="0"/>
                        <a:t>GK: 39</a:t>
                      </a:r>
                    </a:p>
                    <a:p>
                      <a:endParaRPr lang="pl-P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GB: </a:t>
                      </a:r>
                      <a:r>
                        <a:rPr lang="pl-PL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SSRI + </a:t>
                      </a:r>
                      <a:r>
                        <a:rPr lang="pl-PL" sz="2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probiotyk</a:t>
                      </a:r>
                      <a:r>
                        <a:rPr lang="pl-PL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LP299v</a:t>
                      </a:r>
                    </a:p>
                    <a:p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GK: </a:t>
                      </a:r>
                      <a:r>
                        <a:rPr lang="pl-PL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SSRI + placebo </a:t>
                      </a:r>
                    </a:p>
                    <a:p>
                      <a:r>
                        <a:rPr lang="pl-PL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tygodni</a:t>
                      </a:r>
                    </a:p>
                    <a:p>
                      <a:endParaRPr lang="pl-P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b="1" dirty="0" err="1"/>
                        <a:t>Kinurenina</a:t>
                      </a:r>
                      <a:r>
                        <a:rPr lang="pl-PL" sz="2200" b="1" dirty="0"/>
                        <a:t> – średnie w grupach: </a:t>
                      </a:r>
                    </a:p>
                    <a:p>
                      <a:r>
                        <a:rPr lang="pl-PL" sz="2200" b="1" dirty="0">
                          <a:solidFill>
                            <a:srgbClr val="FF0000"/>
                          </a:solidFill>
                        </a:rPr>
                        <a:t>1.82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vs. 2.32 </a:t>
                      </a:r>
                      <a:r>
                        <a:rPr lang="el-GR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mol/L</a:t>
                      </a:r>
                      <a:r>
                        <a:rPr lang="pl-PL" sz="22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pl-PL" sz="22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2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0.017)</a:t>
                      </a:r>
                    </a:p>
                    <a:p>
                      <a:endParaRPr lang="pl-PL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IL-6, IL-1b, TNF-</a:t>
                      </a:r>
                      <a:r>
                        <a:rPr lang="el-GR" sz="2200" b="1" dirty="0"/>
                        <a:t>α</a:t>
                      </a:r>
                      <a:r>
                        <a:rPr lang="pl-PL" sz="2200" b="1" dirty="0"/>
                        <a:t> – </a:t>
                      </a:r>
                      <a:r>
                        <a:rPr lang="pl-PL" sz="2200" b="1" i="1" dirty="0"/>
                        <a:t>P</a:t>
                      </a:r>
                      <a:r>
                        <a:rPr lang="pl-PL" sz="2200" b="1" i="1" baseline="0" dirty="0"/>
                        <a:t> </a:t>
                      </a:r>
                      <a:r>
                        <a:rPr lang="pl-PL" sz="2200" b="1" dirty="0"/>
                        <a:t>&gt;0,05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605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1556AB-9CFA-4342-83F5-745033318E5B}"/>
              </a:ext>
            </a:extLst>
          </p:cNvPr>
          <p:cNvSpPr txBox="1"/>
          <p:nvPr/>
        </p:nvSpPr>
        <p:spPr>
          <a:xfrm>
            <a:off x="234042" y="6488668"/>
            <a:ext cx="112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*</a:t>
            </a:r>
            <a:r>
              <a:rPr lang="pl-PL" dirty="0"/>
              <a:t> - jednocześnie istotny spadek objawów depresyjnych, </a:t>
            </a:r>
            <a:r>
              <a:rPr lang="pl-PL" b="1" dirty="0"/>
              <a:t>GB</a:t>
            </a:r>
            <a:r>
              <a:rPr lang="pl-PL" dirty="0"/>
              <a:t> – grupa badana, </a:t>
            </a:r>
            <a:r>
              <a:rPr lang="pl-PL" b="1" dirty="0"/>
              <a:t>GK</a:t>
            </a:r>
            <a:r>
              <a:rPr lang="pl-PL" dirty="0"/>
              <a:t> – grupa kontrolna</a:t>
            </a:r>
          </a:p>
        </p:txBody>
      </p:sp>
    </p:spTree>
    <p:extLst>
      <p:ext uri="{BB962C8B-B14F-4D97-AF65-F5344CB8AC3E}">
        <p14:creationId xmlns:p14="http://schemas.microsoft.com/office/powerpoint/2010/main" val="313806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1195</Words>
  <Application>Microsoft Macintosh PowerPoint</Application>
  <PresentationFormat>Widescreen</PresentationFormat>
  <Paragraphs>206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Probiotyki  – przyszłość leczenia depresji?</vt:lpstr>
      <vt:lpstr>Epidemiologia</vt:lpstr>
      <vt:lpstr>Depresja i objawy depresyjne</vt:lpstr>
      <vt:lpstr>Skład mikrobioty u osób z depresją</vt:lpstr>
      <vt:lpstr>Cel pracy </vt:lpstr>
      <vt:lpstr>Metodyka</vt:lpstr>
      <vt:lpstr>Depresja a układ immunologiczny </vt:lpstr>
      <vt:lpstr>GALT (ang. gut-associated lymphoid tissue)</vt:lpstr>
      <vt:lpstr>Mikrobiota vs. układ immunologiczny vs. depresja</vt:lpstr>
      <vt:lpstr>Depresja a układ endokrynny</vt:lpstr>
      <vt:lpstr>Mikrobiota vs. układ endokrynny vs. depresja</vt:lpstr>
      <vt:lpstr>Depresja a OUN</vt:lpstr>
      <vt:lpstr>Mikrobiota vs. ośrodkowy układ nerwowy vs. depresja</vt:lpstr>
      <vt:lpstr>Mikrobiota vs. ośrodkowy układ nerwowy vs. depresja</vt:lpstr>
      <vt:lpstr>Przyszłość profilaktyki/leczenia depresji (?)</vt:lpstr>
      <vt:lpstr>Wnioski </vt:lpstr>
      <vt:lpstr>Dziękuję za uwagę    maria_szmidt@sggw.pl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Probiotyki  – przyszłość leczenia depresji?</dc:title>
  <dc:creator>Maria Szmidt</dc:creator>
  <cp:lastModifiedBy>Maria Szmidt</cp:lastModifiedBy>
  <cp:revision>10</cp:revision>
  <dcterms:created xsi:type="dcterms:W3CDTF">2019-11-27T14:51:08Z</dcterms:created>
  <dcterms:modified xsi:type="dcterms:W3CDTF">2019-11-28T12:00:11Z</dcterms:modified>
</cp:coreProperties>
</file>